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91" r:id="rId2"/>
    <p:sldId id="303" r:id="rId3"/>
    <p:sldId id="304" r:id="rId4"/>
    <p:sldId id="305" r:id="rId5"/>
    <p:sldId id="306" r:id="rId6"/>
    <p:sldId id="307" r:id="rId7"/>
    <p:sldId id="351" r:id="rId8"/>
    <p:sldId id="352" r:id="rId9"/>
    <p:sldId id="308" r:id="rId10"/>
    <p:sldId id="310" r:id="rId11"/>
    <p:sldId id="311" r:id="rId12"/>
    <p:sldId id="312" r:id="rId13"/>
    <p:sldId id="314" r:id="rId14"/>
    <p:sldId id="315" r:id="rId15"/>
    <p:sldId id="316" r:id="rId16"/>
    <p:sldId id="320" r:id="rId17"/>
    <p:sldId id="319" r:id="rId18"/>
    <p:sldId id="321" r:id="rId19"/>
    <p:sldId id="317" r:id="rId20"/>
    <p:sldId id="318" r:id="rId21"/>
    <p:sldId id="322" r:id="rId22"/>
    <p:sldId id="323" r:id="rId23"/>
    <p:sldId id="324" r:id="rId24"/>
    <p:sldId id="325" r:id="rId25"/>
    <p:sldId id="326" r:id="rId26"/>
    <p:sldId id="328" r:id="rId27"/>
    <p:sldId id="390" r:id="rId28"/>
    <p:sldId id="329" r:id="rId29"/>
    <p:sldId id="330" r:id="rId30"/>
    <p:sldId id="331" r:id="rId31"/>
    <p:sldId id="332" r:id="rId32"/>
    <p:sldId id="333"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DE8D99E1-19F4-4789-A677-27286FDF0C24}">
          <p14:sldIdLst>
            <p14:sldId id="391"/>
            <p14:sldId id="303"/>
            <p14:sldId id="304"/>
            <p14:sldId id="305"/>
            <p14:sldId id="306"/>
            <p14:sldId id="307"/>
            <p14:sldId id="351"/>
            <p14:sldId id="352"/>
            <p14:sldId id="308"/>
            <p14:sldId id="310"/>
            <p14:sldId id="311"/>
            <p14:sldId id="312"/>
            <p14:sldId id="314"/>
            <p14:sldId id="315"/>
            <p14:sldId id="316"/>
            <p14:sldId id="320"/>
            <p14:sldId id="319"/>
            <p14:sldId id="321"/>
            <p14:sldId id="317"/>
            <p14:sldId id="318"/>
            <p14:sldId id="322"/>
            <p14:sldId id="323"/>
            <p14:sldId id="324"/>
            <p14:sldId id="325"/>
            <p14:sldId id="326"/>
            <p14:sldId id="328"/>
            <p14:sldId id="390"/>
            <p14:sldId id="329"/>
            <p14:sldId id="330"/>
            <p14:sldId id="331"/>
            <p14:sldId id="332"/>
            <p14:sldId id="33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1" d="100"/>
          <a:sy n="81" d="100"/>
        </p:scale>
        <p:origin x="1498" y="58"/>
      </p:cViewPr>
      <p:guideLst>
        <p:guide orient="horz" pos="2160"/>
        <p:guide pos="2880"/>
      </p:guideLst>
    </p:cSldViewPr>
  </p:slideViewPr>
  <p:notesTextViewPr>
    <p:cViewPr>
      <p:scale>
        <a:sx n="1" d="1"/>
        <a:sy n="1" d="1"/>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DA00F39-B6E5-410B-AA6F-6E17806153E2}" type="datetimeFigureOut">
              <a:rPr lang="en-US" smtClean="0"/>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C49B07-9DC1-4B05-826B-8FE31A2FF1D2}" type="slidenum">
              <a:rPr lang="en-US" smtClean="0"/>
              <a:t>‹#›</a:t>
            </a:fld>
            <a:endParaRPr lang="en-US"/>
          </a:p>
        </p:txBody>
      </p:sp>
    </p:spTree>
    <p:extLst>
      <p:ext uri="{BB962C8B-B14F-4D97-AF65-F5344CB8AC3E}">
        <p14:creationId xmlns:p14="http://schemas.microsoft.com/office/powerpoint/2010/main" val="61512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A00F39-B6E5-410B-AA6F-6E17806153E2}" type="datetimeFigureOut">
              <a:rPr lang="en-US" smtClean="0"/>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C49B07-9DC1-4B05-826B-8FE31A2FF1D2}" type="slidenum">
              <a:rPr lang="en-US" smtClean="0"/>
              <a:t>‹#›</a:t>
            </a:fld>
            <a:endParaRPr lang="en-US"/>
          </a:p>
        </p:txBody>
      </p:sp>
    </p:spTree>
    <p:extLst>
      <p:ext uri="{BB962C8B-B14F-4D97-AF65-F5344CB8AC3E}">
        <p14:creationId xmlns:p14="http://schemas.microsoft.com/office/powerpoint/2010/main" val="1841511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A00F39-B6E5-410B-AA6F-6E17806153E2}" type="datetimeFigureOut">
              <a:rPr lang="en-US" smtClean="0"/>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C49B07-9DC1-4B05-826B-8FE31A2FF1D2}" type="slidenum">
              <a:rPr lang="en-US" smtClean="0"/>
              <a:t>‹#›</a:t>
            </a:fld>
            <a:endParaRPr lang="en-US"/>
          </a:p>
        </p:txBody>
      </p:sp>
    </p:spTree>
    <p:extLst>
      <p:ext uri="{BB962C8B-B14F-4D97-AF65-F5344CB8AC3E}">
        <p14:creationId xmlns:p14="http://schemas.microsoft.com/office/powerpoint/2010/main" val="3869652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A00F39-B6E5-410B-AA6F-6E17806153E2}" type="datetimeFigureOut">
              <a:rPr lang="en-US" smtClean="0"/>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C49B07-9DC1-4B05-826B-8FE31A2FF1D2}" type="slidenum">
              <a:rPr lang="en-US" smtClean="0"/>
              <a:t>‹#›</a:t>
            </a:fld>
            <a:endParaRPr lang="en-US"/>
          </a:p>
        </p:txBody>
      </p:sp>
    </p:spTree>
    <p:extLst>
      <p:ext uri="{BB962C8B-B14F-4D97-AF65-F5344CB8AC3E}">
        <p14:creationId xmlns:p14="http://schemas.microsoft.com/office/powerpoint/2010/main" val="640314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A00F39-B6E5-410B-AA6F-6E17806153E2}" type="datetimeFigureOut">
              <a:rPr lang="en-US" smtClean="0"/>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C49B07-9DC1-4B05-826B-8FE31A2FF1D2}" type="slidenum">
              <a:rPr lang="en-US" smtClean="0"/>
              <a:t>‹#›</a:t>
            </a:fld>
            <a:endParaRPr lang="en-US"/>
          </a:p>
        </p:txBody>
      </p:sp>
    </p:spTree>
    <p:extLst>
      <p:ext uri="{BB962C8B-B14F-4D97-AF65-F5344CB8AC3E}">
        <p14:creationId xmlns:p14="http://schemas.microsoft.com/office/powerpoint/2010/main" val="1286219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DA00F39-B6E5-410B-AA6F-6E17806153E2}" type="datetimeFigureOut">
              <a:rPr lang="en-US" smtClean="0"/>
              <a:t>10/1/2025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C49B07-9DC1-4B05-826B-8FE31A2FF1D2}" type="slidenum">
              <a:rPr lang="en-US" smtClean="0"/>
              <a:t>‹#›</a:t>
            </a:fld>
            <a:endParaRPr lang="en-US"/>
          </a:p>
        </p:txBody>
      </p:sp>
    </p:spTree>
    <p:extLst>
      <p:ext uri="{BB962C8B-B14F-4D97-AF65-F5344CB8AC3E}">
        <p14:creationId xmlns:p14="http://schemas.microsoft.com/office/powerpoint/2010/main" val="2694914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DA00F39-B6E5-410B-AA6F-6E17806153E2}" type="datetimeFigureOut">
              <a:rPr lang="en-US" smtClean="0"/>
              <a:t>10/1/2025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C49B07-9DC1-4B05-826B-8FE31A2FF1D2}" type="slidenum">
              <a:rPr lang="en-US" smtClean="0"/>
              <a:t>‹#›</a:t>
            </a:fld>
            <a:endParaRPr lang="en-US"/>
          </a:p>
        </p:txBody>
      </p:sp>
    </p:spTree>
    <p:extLst>
      <p:ext uri="{BB962C8B-B14F-4D97-AF65-F5344CB8AC3E}">
        <p14:creationId xmlns:p14="http://schemas.microsoft.com/office/powerpoint/2010/main" val="1469708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DA00F39-B6E5-410B-AA6F-6E17806153E2}" type="datetimeFigureOut">
              <a:rPr lang="en-US" smtClean="0"/>
              <a:t>10/1/2025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FC49B07-9DC1-4B05-826B-8FE31A2FF1D2}" type="slidenum">
              <a:rPr lang="en-US" smtClean="0"/>
              <a:t>‹#›</a:t>
            </a:fld>
            <a:endParaRPr lang="en-US"/>
          </a:p>
        </p:txBody>
      </p:sp>
    </p:spTree>
    <p:extLst>
      <p:ext uri="{BB962C8B-B14F-4D97-AF65-F5344CB8AC3E}">
        <p14:creationId xmlns:p14="http://schemas.microsoft.com/office/powerpoint/2010/main" val="4001114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A00F39-B6E5-410B-AA6F-6E17806153E2}" type="datetimeFigureOut">
              <a:rPr lang="en-US" smtClean="0"/>
              <a:t>10/1/2025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FC49B07-9DC1-4B05-826B-8FE31A2FF1D2}" type="slidenum">
              <a:rPr lang="en-US" smtClean="0"/>
              <a:t>‹#›</a:t>
            </a:fld>
            <a:endParaRPr lang="en-US"/>
          </a:p>
        </p:txBody>
      </p:sp>
    </p:spTree>
    <p:extLst>
      <p:ext uri="{BB962C8B-B14F-4D97-AF65-F5344CB8AC3E}">
        <p14:creationId xmlns:p14="http://schemas.microsoft.com/office/powerpoint/2010/main" val="24643475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DA00F39-B6E5-410B-AA6F-6E17806153E2}" type="datetimeFigureOut">
              <a:rPr lang="en-US" smtClean="0"/>
              <a:t>10/1/2025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C49B07-9DC1-4B05-826B-8FE31A2FF1D2}" type="slidenum">
              <a:rPr lang="en-US" smtClean="0"/>
              <a:t>‹#›</a:t>
            </a:fld>
            <a:endParaRPr lang="en-US"/>
          </a:p>
        </p:txBody>
      </p:sp>
    </p:spTree>
    <p:extLst>
      <p:ext uri="{BB962C8B-B14F-4D97-AF65-F5344CB8AC3E}">
        <p14:creationId xmlns:p14="http://schemas.microsoft.com/office/powerpoint/2010/main" val="3301676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DA00F39-B6E5-410B-AA6F-6E17806153E2}" type="datetimeFigureOut">
              <a:rPr lang="en-US" smtClean="0"/>
              <a:t>10/1/2025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C49B07-9DC1-4B05-826B-8FE31A2FF1D2}" type="slidenum">
              <a:rPr lang="en-US" smtClean="0"/>
              <a:t>‹#›</a:t>
            </a:fld>
            <a:endParaRPr lang="en-US"/>
          </a:p>
        </p:txBody>
      </p:sp>
    </p:spTree>
    <p:extLst>
      <p:ext uri="{BB962C8B-B14F-4D97-AF65-F5344CB8AC3E}">
        <p14:creationId xmlns:p14="http://schemas.microsoft.com/office/powerpoint/2010/main" val="3911875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A00F39-B6E5-410B-AA6F-6E17806153E2}" type="datetimeFigureOut">
              <a:rPr lang="en-US" smtClean="0"/>
              <a:t>10/1/2025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C49B07-9DC1-4B05-826B-8FE31A2FF1D2}" type="slidenum">
              <a:rPr lang="en-US" smtClean="0"/>
              <a:t>‹#›</a:t>
            </a:fld>
            <a:endParaRPr lang="en-US"/>
          </a:p>
        </p:txBody>
      </p:sp>
    </p:spTree>
    <p:extLst>
      <p:ext uri="{BB962C8B-B14F-4D97-AF65-F5344CB8AC3E}">
        <p14:creationId xmlns:p14="http://schemas.microsoft.com/office/powerpoint/2010/main" val="14883484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FC985-DEFC-2754-172C-7F32FD0E98CE}"/>
              </a:ext>
            </a:extLst>
          </p:cNvPr>
          <p:cNvSpPr>
            <a:spLocks noGrp="1"/>
          </p:cNvSpPr>
          <p:nvPr>
            <p:ph type="ctrTitle"/>
          </p:nvPr>
        </p:nvSpPr>
        <p:spPr>
          <a:xfrm>
            <a:off x="685800" y="2223710"/>
            <a:ext cx="7772400" cy="1470025"/>
          </a:xfrm>
        </p:spPr>
        <p:txBody>
          <a:bodyPr>
            <a:normAutofit fontScale="90000"/>
          </a:bodyPr>
          <a:lstStyle/>
          <a:p>
            <a:r>
              <a:rPr lang="en-IN" sz="7200" b="1" dirty="0"/>
              <a:t>Environmental Issues</a:t>
            </a:r>
          </a:p>
        </p:txBody>
      </p:sp>
      <p:pic>
        <p:nvPicPr>
          <p:cNvPr id="5" name="Picture 4">
            <a:extLst>
              <a:ext uri="{FF2B5EF4-FFF2-40B4-BE49-F238E27FC236}">
                <a16:creationId xmlns:a16="http://schemas.microsoft.com/office/drawing/2014/main" id="{C053BCEA-0E81-63F9-3863-D97F48B92F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6600" y="-354847"/>
            <a:ext cx="1828800" cy="1828800"/>
          </a:xfrm>
          <a:prstGeom prst="rect">
            <a:avLst/>
          </a:prstGeom>
        </p:spPr>
      </p:pic>
      <p:pic>
        <p:nvPicPr>
          <p:cNvPr id="6" name="Picture 5">
            <a:extLst>
              <a:ext uri="{FF2B5EF4-FFF2-40B4-BE49-F238E27FC236}">
                <a16:creationId xmlns:a16="http://schemas.microsoft.com/office/drawing/2014/main" id="{4DE718F8-FAE7-EFB4-C60E-3D7A57486335}"/>
              </a:ext>
            </a:extLst>
          </p:cNvPr>
          <p:cNvPicPr>
            <a:picLocks noChangeAspect="1"/>
          </p:cNvPicPr>
          <p:nvPr/>
        </p:nvPicPr>
        <p:blipFill>
          <a:blip r:embed="rId3"/>
          <a:stretch>
            <a:fillRect/>
          </a:stretch>
        </p:blipFill>
        <p:spPr>
          <a:xfrm>
            <a:off x="357236" y="228600"/>
            <a:ext cx="657128" cy="1118759"/>
          </a:xfrm>
          <a:prstGeom prst="rect">
            <a:avLst/>
          </a:prstGeom>
        </p:spPr>
      </p:pic>
      <p:pic>
        <p:nvPicPr>
          <p:cNvPr id="7" name="Picture 8" descr="France is again listed in the Top 50 of the Times Higher Education ranking  | Campus France">
            <a:extLst>
              <a:ext uri="{FF2B5EF4-FFF2-40B4-BE49-F238E27FC236}">
                <a16:creationId xmlns:a16="http://schemas.microsoft.com/office/drawing/2014/main" id="{EEF4D182-893C-3852-7B63-B987B2A754BC}"/>
              </a:ext>
            </a:extLst>
          </p:cNvPr>
          <p:cNvPicPr>
            <a:picLocks noChangeAspect="1" noChangeArrowheads="1"/>
          </p:cNvPicPr>
          <p:nvPr/>
        </p:nvPicPr>
        <p:blipFill rotWithShape="1">
          <a:blip r:embed="rId4">
            <a:alphaModFix amt="98000"/>
            <a:clrChange>
              <a:clrFrom>
                <a:srgbClr val="FFFFFF"/>
              </a:clrFrom>
              <a:clrTo>
                <a:srgbClr val="FFFFFF">
                  <a:alpha val="0"/>
                </a:srgbClr>
              </a:clrTo>
            </a:clrChange>
            <a:extLst>
              <a:ext uri="{28A0092B-C50C-407E-A947-70E740481C1C}">
                <a14:useLocalDpi xmlns:a14="http://schemas.microsoft.com/office/drawing/2010/main" val="0"/>
              </a:ext>
            </a:extLst>
          </a:blip>
          <a:srcRect t="7741" r="1404" b="16567"/>
          <a:stretch>
            <a:fillRect/>
          </a:stretch>
        </p:blipFill>
        <p:spPr bwMode="auto">
          <a:xfrm>
            <a:off x="3217904" y="4446065"/>
            <a:ext cx="2006672" cy="810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4E5132B-D262-1415-316A-604BC2FC2813}"/>
              </a:ext>
            </a:extLst>
          </p:cNvPr>
          <p:cNvSpPr txBox="1"/>
          <p:nvPr/>
        </p:nvSpPr>
        <p:spPr>
          <a:xfrm>
            <a:off x="3430869" y="5337538"/>
            <a:ext cx="1494918" cy="461665"/>
          </a:xfrm>
          <a:prstGeom prst="rect">
            <a:avLst/>
          </a:prstGeom>
          <a:noFill/>
        </p:spPr>
        <p:txBody>
          <a:bodyPr wrap="square" rtlCol="0">
            <a:spAutoFit/>
          </a:bodyPr>
          <a:lstStyle/>
          <a:p>
            <a:pPr algn="ctr" defTabSz="685800">
              <a:defRPr/>
            </a:pPr>
            <a:r>
              <a:rPr lang="en-IN" sz="1200" b="1" dirty="0">
                <a:solidFill>
                  <a:prstClr val="black"/>
                </a:solidFill>
                <a:latin typeface="Calibri" panose="020F0502020204030204"/>
              </a:rPr>
              <a:t>Ranked 801-1000 in Rankings 2024</a:t>
            </a:r>
          </a:p>
        </p:txBody>
      </p:sp>
      <p:sp>
        <p:nvSpPr>
          <p:cNvPr id="9" name="TextBox 8">
            <a:extLst>
              <a:ext uri="{FF2B5EF4-FFF2-40B4-BE49-F238E27FC236}">
                <a16:creationId xmlns:a16="http://schemas.microsoft.com/office/drawing/2014/main" id="{A7D1295B-4559-16F9-6869-E29E3F3FEEDE}"/>
              </a:ext>
            </a:extLst>
          </p:cNvPr>
          <p:cNvSpPr txBox="1"/>
          <p:nvPr/>
        </p:nvSpPr>
        <p:spPr>
          <a:xfrm>
            <a:off x="5243338" y="5310330"/>
            <a:ext cx="1799720" cy="461665"/>
          </a:xfrm>
          <a:prstGeom prst="rect">
            <a:avLst/>
          </a:prstGeom>
          <a:noFill/>
        </p:spPr>
        <p:txBody>
          <a:bodyPr wrap="square" rtlCol="0">
            <a:spAutoFit/>
          </a:bodyPr>
          <a:lstStyle/>
          <a:p>
            <a:pPr algn="ctr" defTabSz="685800">
              <a:defRPr/>
            </a:pPr>
            <a:r>
              <a:rPr lang="en-IN" sz="1200" b="1" dirty="0">
                <a:solidFill>
                  <a:prstClr val="black"/>
                </a:solidFill>
                <a:latin typeface="Calibri" panose="020F0502020204030204"/>
              </a:rPr>
              <a:t>Ranked 801-850 in </a:t>
            </a:r>
          </a:p>
          <a:p>
            <a:pPr algn="ctr" defTabSz="685800">
              <a:defRPr/>
            </a:pPr>
            <a:r>
              <a:rPr lang="en-IN" sz="1200" b="1" dirty="0">
                <a:solidFill>
                  <a:prstClr val="black"/>
                </a:solidFill>
                <a:latin typeface="Calibri" panose="020F0502020204030204"/>
              </a:rPr>
              <a:t>World </a:t>
            </a:r>
            <a:r>
              <a:rPr lang="en-IN" sz="1200" b="1">
                <a:solidFill>
                  <a:prstClr val="black"/>
                </a:solidFill>
                <a:latin typeface="Calibri" panose="020F0502020204030204"/>
              </a:rPr>
              <a:t>Rankings 2025</a:t>
            </a:r>
            <a:endParaRPr lang="en-IN" sz="1200" b="1" dirty="0">
              <a:solidFill>
                <a:prstClr val="black"/>
              </a:solidFill>
              <a:latin typeface="Calibri" panose="020F0502020204030204"/>
            </a:endParaRPr>
          </a:p>
        </p:txBody>
      </p:sp>
      <p:pic>
        <p:nvPicPr>
          <p:cNvPr id="10" name="Picture 8" descr="QS World University Rankings: QS World University Rankings 2023 Released">
            <a:extLst>
              <a:ext uri="{FF2B5EF4-FFF2-40B4-BE49-F238E27FC236}">
                <a16:creationId xmlns:a16="http://schemas.microsoft.com/office/drawing/2014/main" id="{36E48ABA-94A6-6D9B-6C86-DB42AE80AD8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05726" y="4369897"/>
            <a:ext cx="1903064" cy="97226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National Board of Accreditation - Wikipedia">
            <a:extLst>
              <a:ext uri="{FF2B5EF4-FFF2-40B4-BE49-F238E27FC236}">
                <a16:creationId xmlns:a16="http://schemas.microsoft.com/office/drawing/2014/main" id="{ABB76CCF-0BCD-F5A8-D4DB-1BBEB4A406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3978" y="4448018"/>
            <a:ext cx="1098450" cy="864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National Assessment and Accreditation Council - Wikipedia">
            <a:extLst>
              <a:ext uri="{FF2B5EF4-FFF2-40B4-BE49-F238E27FC236}">
                <a16:creationId xmlns:a16="http://schemas.microsoft.com/office/drawing/2014/main" id="{CA0CE986-DF50-BBE6-80FF-7D1203B774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4223" y="4380749"/>
            <a:ext cx="1134246" cy="1080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FC62E39-7190-116A-BF33-34D3EC5D3B33}"/>
              </a:ext>
            </a:extLst>
          </p:cNvPr>
          <p:cNvSpPr txBox="1"/>
          <p:nvPr/>
        </p:nvSpPr>
        <p:spPr>
          <a:xfrm>
            <a:off x="464510" y="5495384"/>
            <a:ext cx="1494918" cy="276999"/>
          </a:xfrm>
          <a:prstGeom prst="rect">
            <a:avLst/>
          </a:prstGeom>
          <a:noFill/>
        </p:spPr>
        <p:txBody>
          <a:bodyPr wrap="square" rtlCol="0">
            <a:spAutoFit/>
          </a:bodyPr>
          <a:lstStyle/>
          <a:p>
            <a:pPr algn="ctr" defTabSz="685800">
              <a:defRPr/>
            </a:pPr>
            <a:r>
              <a:rPr lang="en-IN" sz="1200" b="1" dirty="0">
                <a:solidFill>
                  <a:prstClr val="black"/>
                </a:solidFill>
                <a:latin typeface="Calibri" panose="020F0502020204030204"/>
              </a:rPr>
              <a:t>A Grade</a:t>
            </a:r>
          </a:p>
        </p:txBody>
      </p:sp>
      <p:pic>
        <p:nvPicPr>
          <p:cNvPr id="14" name="Picture 10">
            <a:extLst>
              <a:ext uri="{FF2B5EF4-FFF2-40B4-BE49-F238E27FC236}">
                <a16:creationId xmlns:a16="http://schemas.microsoft.com/office/drawing/2014/main" id="{8125A1C5-1F9E-7302-9120-75248272673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66470" y="4413439"/>
            <a:ext cx="1100138" cy="74295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705653D-EB09-7C14-9363-C09121FC0D58}"/>
              </a:ext>
            </a:extLst>
          </p:cNvPr>
          <p:cNvSpPr txBox="1"/>
          <p:nvPr/>
        </p:nvSpPr>
        <p:spPr>
          <a:xfrm>
            <a:off x="7089525" y="5294986"/>
            <a:ext cx="1799720" cy="461665"/>
          </a:xfrm>
          <a:prstGeom prst="rect">
            <a:avLst/>
          </a:prstGeom>
          <a:noFill/>
        </p:spPr>
        <p:txBody>
          <a:bodyPr wrap="square" rtlCol="0">
            <a:spAutoFit/>
          </a:bodyPr>
          <a:lstStyle/>
          <a:p>
            <a:pPr algn="ctr" defTabSz="685800">
              <a:defRPr/>
            </a:pPr>
            <a:r>
              <a:rPr lang="en-IN" sz="1200" b="1" dirty="0">
                <a:solidFill>
                  <a:prstClr val="black"/>
                </a:solidFill>
                <a:latin typeface="Calibri" panose="020F0502020204030204"/>
              </a:rPr>
              <a:t>Ranked 46</a:t>
            </a:r>
            <a:r>
              <a:rPr lang="en-IN" sz="1200" b="1" baseline="30000" dirty="0">
                <a:solidFill>
                  <a:prstClr val="black"/>
                </a:solidFill>
                <a:latin typeface="Calibri" panose="020F0502020204030204"/>
              </a:rPr>
              <a:t>th</a:t>
            </a:r>
            <a:r>
              <a:rPr lang="en-IN" sz="1200" b="1" dirty="0">
                <a:solidFill>
                  <a:prstClr val="black"/>
                </a:solidFill>
                <a:latin typeface="Calibri" panose="020F0502020204030204"/>
              </a:rPr>
              <a:t> in </a:t>
            </a:r>
          </a:p>
          <a:p>
            <a:pPr algn="ctr" defTabSz="685800">
              <a:defRPr/>
            </a:pPr>
            <a:r>
              <a:rPr lang="en-IN" sz="1200" b="1" dirty="0">
                <a:solidFill>
                  <a:prstClr val="black"/>
                </a:solidFill>
                <a:latin typeface="Calibri" panose="020F0502020204030204"/>
              </a:rPr>
              <a:t>Rankings 2024*</a:t>
            </a:r>
          </a:p>
        </p:txBody>
      </p:sp>
      <p:sp>
        <p:nvSpPr>
          <p:cNvPr id="16" name="TextBox 15">
            <a:extLst>
              <a:ext uri="{FF2B5EF4-FFF2-40B4-BE49-F238E27FC236}">
                <a16:creationId xmlns:a16="http://schemas.microsoft.com/office/drawing/2014/main" id="{7856E2AE-590C-B404-9182-128F6E40DE99}"/>
              </a:ext>
            </a:extLst>
          </p:cNvPr>
          <p:cNvSpPr txBox="1"/>
          <p:nvPr/>
        </p:nvSpPr>
        <p:spPr>
          <a:xfrm>
            <a:off x="1698337" y="5335425"/>
            <a:ext cx="1799720" cy="461665"/>
          </a:xfrm>
          <a:prstGeom prst="rect">
            <a:avLst/>
          </a:prstGeom>
          <a:noFill/>
        </p:spPr>
        <p:txBody>
          <a:bodyPr wrap="square" rtlCol="0">
            <a:spAutoFit/>
          </a:bodyPr>
          <a:lstStyle/>
          <a:p>
            <a:pPr algn="ctr" defTabSz="685800">
              <a:defRPr/>
            </a:pPr>
            <a:r>
              <a:rPr lang="en-IN" sz="1200" b="1" dirty="0">
                <a:solidFill>
                  <a:prstClr val="black"/>
                </a:solidFill>
                <a:latin typeface="Calibri" panose="020F0502020204030204"/>
              </a:rPr>
              <a:t>12 programmes accredited</a:t>
            </a:r>
          </a:p>
        </p:txBody>
      </p:sp>
    </p:spTree>
    <p:extLst>
      <p:ext uri="{BB962C8B-B14F-4D97-AF65-F5344CB8AC3E}">
        <p14:creationId xmlns:p14="http://schemas.microsoft.com/office/powerpoint/2010/main" val="2776193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
          <p:cNvSpPr>
            <a:spLocks noChangeArrowheads="1"/>
          </p:cNvSpPr>
          <p:nvPr/>
        </p:nvSpPr>
        <p:spPr bwMode="auto">
          <a:xfrm>
            <a:off x="226102" y="462197"/>
            <a:ext cx="8686800" cy="535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b="1" dirty="0"/>
              <a:t>ACID RAIN</a:t>
            </a:r>
          </a:p>
          <a:p>
            <a:pPr eaLnBrk="1" hangingPunct="1"/>
            <a:endParaRPr lang="en-US" altLang="en-US" dirty="0"/>
          </a:p>
          <a:p>
            <a:pPr eaLnBrk="1" hangingPunct="1"/>
            <a:r>
              <a:rPr lang="en-US" altLang="en-US" dirty="0"/>
              <a:t>Oxides of sulfur and nitrogen originating from industrial operations and fossil fuel combustion are the major sources of acid forming gases.</a:t>
            </a:r>
          </a:p>
          <a:p>
            <a:pPr eaLnBrk="1" hangingPunct="1"/>
            <a:endParaRPr lang="en-US" altLang="en-US" dirty="0"/>
          </a:p>
          <a:p>
            <a:pPr algn="just" eaLnBrk="1" hangingPunct="1"/>
            <a:r>
              <a:rPr lang="en-US" altLang="en-US" dirty="0"/>
              <a:t>Acid forming gases are </a:t>
            </a:r>
            <a:r>
              <a:rPr lang="en-US" altLang="en-US" dirty="0" err="1"/>
              <a:t>oxidised</a:t>
            </a:r>
            <a:r>
              <a:rPr lang="en-US" altLang="en-US" dirty="0"/>
              <a:t> over several days by which time they travel several thousand kilometers. In the atmosphere these gases are ultimately converted into sulfuric and nitric acids.  Hydrogen chloride emission forms hydrochloric acid. These acids cause acidic rain. </a:t>
            </a:r>
          </a:p>
          <a:p>
            <a:pPr eaLnBrk="1" hangingPunct="1"/>
            <a:endParaRPr lang="en-US" altLang="en-US" b="1" dirty="0"/>
          </a:p>
          <a:p>
            <a:pPr eaLnBrk="1" hangingPunct="1"/>
            <a:r>
              <a:rPr lang="en-US" altLang="en-US" b="1" dirty="0"/>
              <a:t>Acid rain is only one component of acidic deposition. </a:t>
            </a:r>
          </a:p>
          <a:p>
            <a:pPr eaLnBrk="1" hangingPunct="1"/>
            <a:endParaRPr lang="en-US" altLang="en-US" dirty="0"/>
          </a:p>
          <a:p>
            <a:pPr algn="just" eaLnBrk="1" hangingPunct="1"/>
            <a:r>
              <a:rPr lang="en-US" altLang="en-US" dirty="0"/>
              <a:t>Acidic deposition is the </a:t>
            </a:r>
            <a:r>
              <a:rPr lang="en-US" altLang="en-US" b="1" dirty="0"/>
              <a:t>total of wet acidic deposition (acid rain) and dry deposition</a:t>
            </a:r>
            <a:r>
              <a:rPr lang="en-US" altLang="en-US" dirty="0"/>
              <a:t>.</a:t>
            </a:r>
          </a:p>
          <a:p>
            <a:pPr eaLnBrk="1" hangingPunct="1"/>
            <a:endParaRPr lang="en-US" altLang="en-US" dirty="0"/>
          </a:p>
          <a:p>
            <a:pPr eaLnBrk="1" hangingPunct="1"/>
            <a:r>
              <a:rPr lang="en-US" altLang="en-US" b="1" dirty="0"/>
              <a:t>Rain water is turned acidic when its pH falls below 5.6</a:t>
            </a:r>
          </a:p>
          <a:p>
            <a:pPr eaLnBrk="1" hangingPunct="1"/>
            <a:endParaRPr lang="en-US" altLang="en-US" dirty="0"/>
          </a:p>
          <a:p>
            <a:pPr eaLnBrk="1" hangingPunct="1"/>
            <a:r>
              <a:rPr lang="en-US" altLang="en-US" dirty="0"/>
              <a:t>In fact </a:t>
            </a:r>
            <a:r>
              <a:rPr lang="en-US" altLang="en-US" b="1" dirty="0"/>
              <a:t>clean or natural rain water has a pH of 5.6 at 20°C because of formation of carbonic acid due to dissolution of CO2 in water.</a:t>
            </a:r>
          </a:p>
        </p:txBody>
      </p:sp>
    </p:spTree>
    <p:extLst>
      <p:ext uri="{BB962C8B-B14F-4D97-AF65-F5344CB8AC3E}">
        <p14:creationId xmlns:p14="http://schemas.microsoft.com/office/powerpoint/2010/main" val="2041902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s3-ap-southeast-1.amazonaws.com/mpt15awshkbkt1/resources_conversion_files/presentation_acid_rain_1516087601_20707-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457200"/>
            <a:ext cx="8128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9414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381000"/>
            <a:ext cx="7924800" cy="594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8997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1"/>
          <p:cNvSpPr>
            <a:spLocks noChangeArrowheads="1"/>
          </p:cNvSpPr>
          <p:nvPr/>
        </p:nvSpPr>
        <p:spPr bwMode="auto">
          <a:xfrm>
            <a:off x="304800" y="685800"/>
            <a:ext cx="8534400"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dirty="0"/>
              <a:t>The </a:t>
            </a:r>
            <a:r>
              <a:rPr lang="en-US" altLang="en-US" b="1" dirty="0"/>
              <a:t>Adirondack Lakes </a:t>
            </a:r>
            <a:r>
              <a:rPr lang="en-US" altLang="en-US" dirty="0"/>
              <a:t>located in the </a:t>
            </a:r>
            <a:r>
              <a:rPr lang="en-US" altLang="en-US" b="1" dirty="0"/>
              <a:t>state of New York </a:t>
            </a:r>
            <a:r>
              <a:rPr lang="en-US" altLang="en-US" dirty="0"/>
              <a:t>are known to receive acid rains.</a:t>
            </a:r>
          </a:p>
          <a:p>
            <a:pPr eaLnBrk="1" hangingPunct="1"/>
            <a:endParaRPr lang="en-US" altLang="en-US" dirty="0"/>
          </a:p>
          <a:p>
            <a:pPr eaLnBrk="1" hangingPunct="1"/>
            <a:endParaRPr lang="en-US" altLang="en-US" dirty="0"/>
          </a:p>
          <a:p>
            <a:pPr eaLnBrk="1" hangingPunct="1"/>
            <a:r>
              <a:rPr lang="en-US" altLang="en-US" dirty="0"/>
              <a:t>The strong acids like sulphuric acid (H2SO4) and nitric acid (HNO3) dissolved or formed in rainwater dissociate or release hydrogen ions thereby increasing the acidity in rain drops.</a:t>
            </a:r>
          </a:p>
          <a:p>
            <a:pPr eaLnBrk="1" hangingPunct="1"/>
            <a:endParaRPr lang="en-US" altLang="en-US" dirty="0"/>
          </a:p>
          <a:p>
            <a:pPr eaLnBrk="1" hangingPunct="1"/>
            <a:r>
              <a:rPr lang="en-US" altLang="en-US" dirty="0"/>
              <a:t>Generally </a:t>
            </a:r>
            <a:r>
              <a:rPr lang="en-US" altLang="en-US" b="1" dirty="0"/>
              <a:t>sulfuric acid forms a major fraction of acid rain, followed by nitric acid and a very small fraction of other acids. </a:t>
            </a:r>
          </a:p>
          <a:p>
            <a:pPr eaLnBrk="1" hangingPunct="1"/>
            <a:endParaRPr lang="en-US" altLang="en-US" dirty="0"/>
          </a:p>
          <a:p>
            <a:pPr eaLnBrk="1" hangingPunct="1"/>
            <a:r>
              <a:rPr lang="en-US" altLang="en-US" dirty="0"/>
              <a:t>However, in urban areas calcium (Ca2+), Magnesium (Mg2+) and ammonium</a:t>
            </a:r>
          </a:p>
          <a:p>
            <a:pPr eaLnBrk="1" hangingPunct="1"/>
            <a:r>
              <a:rPr lang="en-US" altLang="en-US" dirty="0"/>
              <a:t>(NH4+) ions help to neutralize the rain drops shifting the overall H+ towards basic scale. </a:t>
            </a:r>
          </a:p>
          <a:p>
            <a:pPr eaLnBrk="1" hangingPunct="1"/>
            <a:endParaRPr lang="en-US" altLang="en-US" dirty="0"/>
          </a:p>
          <a:p>
            <a:pPr eaLnBrk="1" hangingPunct="1"/>
            <a:endParaRPr lang="en-US" altLang="en-US" dirty="0"/>
          </a:p>
          <a:p>
            <a:pPr eaLnBrk="1" hangingPunct="1"/>
            <a:r>
              <a:rPr lang="en-US" altLang="en-US" dirty="0"/>
              <a:t>The overall pH of any raindrop is due to the net effect of carbonic acid, sulfuric acid, nitric acid and other acidic</a:t>
            </a:r>
          </a:p>
        </p:txBody>
      </p:sp>
    </p:spTree>
    <p:extLst>
      <p:ext uri="{BB962C8B-B14F-4D97-AF65-F5344CB8AC3E}">
        <p14:creationId xmlns:p14="http://schemas.microsoft.com/office/powerpoint/2010/main" val="1697885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1"/>
          <p:cNvSpPr>
            <a:spLocks noChangeArrowheads="1"/>
          </p:cNvSpPr>
          <p:nvPr/>
        </p:nvSpPr>
        <p:spPr bwMode="auto">
          <a:xfrm>
            <a:off x="152400" y="152400"/>
            <a:ext cx="8839200" cy="590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b="1" dirty="0"/>
              <a:t>In the absence of rain, dry deposition of acid may occur.</a:t>
            </a:r>
          </a:p>
          <a:p>
            <a:pPr eaLnBrk="1" hangingPunct="1"/>
            <a:endParaRPr lang="en-US" altLang="en-US" dirty="0"/>
          </a:p>
          <a:p>
            <a:pPr algn="just" eaLnBrk="1" hangingPunct="1"/>
            <a:r>
              <a:rPr lang="en-US" altLang="en-US" dirty="0"/>
              <a:t> Acid forming gases like oxides of sulphur and nitrogen and acid aerosols get deposited on the surface of water bodies, vegetation, soil and other materials. </a:t>
            </a:r>
          </a:p>
          <a:p>
            <a:pPr algn="just" eaLnBrk="1" hangingPunct="1"/>
            <a:endParaRPr lang="en-US" altLang="en-US" dirty="0"/>
          </a:p>
          <a:p>
            <a:pPr algn="just" eaLnBrk="1" hangingPunct="1"/>
            <a:r>
              <a:rPr lang="en-US" altLang="en-US" dirty="0"/>
              <a:t>On moist surfaces or in liquids these acid forming gases can dissolve and form acids similar to that formed in acid rain. </a:t>
            </a:r>
          </a:p>
          <a:p>
            <a:pPr algn="just" eaLnBrk="1" hangingPunct="1"/>
            <a:endParaRPr lang="en-US" altLang="en-US" dirty="0"/>
          </a:p>
          <a:p>
            <a:pPr algn="just" eaLnBrk="1" hangingPunct="1"/>
            <a:r>
              <a:rPr lang="en-US" altLang="en-US" dirty="0"/>
              <a:t>If the oxidizers are present on the liquid surfaces then these gases undergo</a:t>
            </a:r>
          </a:p>
          <a:p>
            <a:pPr algn="just" eaLnBrk="1" hangingPunct="1"/>
            <a:r>
              <a:rPr lang="en-US" altLang="en-US" dirty="0"/>
              <a:t>oxidation to form acids. </a:t>
            </a:r>
          </a:p>
          <a:p>
            <a:pPr algn="just" eaLnBrk="1" hangingPunct="1"/>
            <a:endParaRPr lang="en-US" altLang="en-US" dirty="0"/>
          </a:p>
          <a:p>
            <a:pPr algn="just" eaLnBrk="1" hangingPunct="1"/>
            <a:r>
              <a:rPr lang="en-US" altLang="en-US" dirty="0"/>
              <a:t>Fine particles or acid droplets can act as nuclei for water to condense to form rain droplets.</a:t>
            </a:r>
          </a:p>
          <a:p>
            <a:pPr algn="just" eaLnBrk="1" hangingPunct="1"/>
            <a:endParaRPr lang="en-US" altLang="en-US" dirty="0"/>
          </a:p>
          <a:p>
            <a:pPr algn="just" eaLnBrk="1" hangingPunct="1"/>
            <a:r>
              <a:rPr lang="en-US" altLang="en-US" dirty="0"/>
              <a:t> By such process sulfuric acid is incorporated into the droplets. </a:t>
            </a:r>
          </a:p>
          <a:p>
            <a:pPr algn="just" eaLnBrk="1" hangingPunct="1"/>
            <a:endParaRPr lang="en-US" altLang="en-US" dirty="0"/>
          </a:p>
          <a:p>
            <a:pPr algn="just" eaLnBrk="1" hangingPunct="1"/>
            <a:r>
              <a:rPr lang="en-US" altLang="en-US" dirty="0"/>
              <a:t>In the clouds additional </a:t>
            </a:r>
            <a:r>
              <a:rPr lang="en-US" dirty="0"/>
              <a:t>SO</a:t>
            </a:r>
            <a:r>
              <a:rPr lang="en-US" baseline="-25000" dirty="0"/>
              <a:t>2</a:t>
            </a:r>
            <a:r>
              <a:rPr lang="en-US" altLang="en-US" dirty="0"/>
              <a:t> and N</a:t>
            </a:r>
            <a:r>
              <a:rPr lang="en-US" dirty="0"/>
              <a:t>O</a:t>
            </a:r>
            <a:r>
              <a:rPr lang="en-US" baseline="-25000" dirty="0"/>
              <a:t>2</a:t>
            </a:r>
            <a:r>
              <a:rPr lang="en-US" altLang="en-US" dirty="0"/>
              <a:t>contact the droplets and get absorbed which can be oxidized by the dissolved hydrogen peroxide (</a:t>
            </a:r>
            <a:r>
              <a:rPr lang="en-US" dirty="0"/>
              <a:t>H</a:t>
            </a:r>
            <a:r>
              <a:rPr lang="en-US" baseline="-25000" dirty="0"/>
              <a:t>2</a:t>
            </a:r>
            <a:r>
              <a:rPr lang="en-US" dirty="0"/>
              <a:t>O</a:t>
            </a:r>
            <a:r>
              <a:rPr lang="en-US" baseline="-25000" dirty="0"/>
              <a:t>2</a:t>
            </a:r>
            <a:r>
              <a:rPr lang="en-US" altLang="en-US" dirty="0"/>
              <a:t>) or other oxidizers. </a:t>
            </a:r>
          </a:p>
          <a:p>
            <a:pPr algn="just" eaLnBrk="1" hangingPunct="1"/>
            <a:endParaRPr lang="en-US" altLang="en-US" dirty="0"/>
          </a:p>
          <a:p>
            <a:pPr algn="just" eaLnBrk="1" hangingPunct="1"/>
            <a:r>
              <a:rPr lang="en-US" altLang="en-US" dirty="0"/>
              <a:t>In the droplets falling from the clouds additional acidic gases and aerosol particles get incorporated, further decreasing their pH. </a:t>
            </a:r>
          </a:p>
        </p:txBody>
      </p:sp>
    </p:spTree>
    <p:extLst>
      <p:ext uri="{BB962C8B-B14F-4D97-AF65-F5344CB8AC3E}">
        <p14:creationId xmlns:p14="http://schemas.microsoft.com/office/powerpoint/2010/main" val="3160806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1"/>
          <p:cNvSpPr>
            <a:spLocks noChangeArrowheads="1"/>
          </p:cNvSpPr>
          <p:nvPr/>
        </p:nvSpPr>
        <p:spPr bwMode="auto">
          <a:xfrm>
            <a:off x="304800" y="382588"/>
            <a:ext cx="8382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dirty="0"/>
              <a:t>A unit decrease in pH value causes 10 times increase in acidity. </a:t>
            </a:r>
          </a:p>
          <a:p>
            <a:pPr eaLnBrk="1" hangingPunct="1"/>
            <a:endParaRPr lang="en-US" altLang="en-US" dirty="0"/>
          </a:p>
          <a:p>
            <a:pPr eaLnBrk="1" hangingPunct="1"/>
            <a:r>
              <a:rPr lang="en-US" altLang="en-US" dirty="0"/>
              <a:t>Average pH in </a:t>
            </a:r>
            <a:r>
              <a:rPr lang="en-US" altLang="en-US" dirty="0" err="1"/>
              <a:t>rainfallover</a:t>
            </a:r>
            <a:r>
              <a:rPr lang="en-US" altLang="en-US" dirty="0"/>
              <a:t> eastern United States from April 1979 to March 1980 was less than 5.0. In India acid rain is recorded from certain places:</a:t>
            </a:r>
          </a:p>
        </p:txBody>
      </p:sp>
      <p:pic>
        <p:nvPicPr>
          <p:cNvPr id="10137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981200"/>
            <a:ext cx="5165725"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4972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1066800"/>
            <a:ext cx="8257258"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09600" y="457200"/>
            <a:ext cx="76962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Adverse  effects of Acid Rain</a:t>
            </a:r>
          </a:p>
        </p:txBody>
      </p:sp>
    </p:spTree>
    <p:extLst>
      <p:ext uri="{BB962C8B-B14F-4D97-AF65-F5344CB8AC3E}">
        <p14:creationId xmlns:p14="http://schemas.microsoft.com/office/powerpoint/2010/main" val="13819477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826532"/>
            <a:ext cx="7162800" cy="5372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09600" y="457200"/>
            <a:ext cx="76962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Adverse  effects of Acid Rain</a:t>
            </a:r>
          </a:p>
        </p:txBody>
      </p:sp>
    </p:spTree>
    <p:extLst>
      <p:ext uri="{BB962C8B-B14F-4D97-AF65-F5344CB8AC3E}">
        <p14:creationId xmlns:p14="http://schemas.microsoft.com/office/powerpoint/2010/main" val="8873701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9265" y="826532"/>
            <a:ext cx="7467600" cy="5600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09600" y="457200"/>
            <a:ext cx="76962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Adverse  effects of Acid Rain</a:t>
            </a:r>
          </a:p>
        </p:txBody>
      </p:sp>
    </p:spTree>
    <p:extLst>
      <p:ext uri="{BB962C8B-B14F-4D97-AF65-F5344CB8AC3E}">
        <p14:creationId xmlns:p14="http://schemas.microsoft.com/office/powerpoint/2010/main" val="20866739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838200"/>
            <a:ext cx="7556708" cy="5667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703006" y="302031"/>
            <a:ext cx="7539502"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Adverse effects of Acid Rain</a:t>
            </a:r>
          </a:p>
        </p:txBody>
      </p:sp>
    </p:spTree>
    <p:extLst>
      <p:ext uri="{BB962C8B-B14F-4D97-AF65-F5344CB8AC3E}">
        <p14:creationId xmlns:p14="http://schemas.microsoft.com/office/powerpoint/2010/main" val="2282820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1"/>
          <p:cNvSpPr>
            <a:spLocks noChangeArrowheads="1"/>
          </p:cNvSpPr>
          <p:nvPr/>
        </p:nvSpPr>
        <p:spPr bwMode="auto">
          <a:xfrm>
            <a:off x="304800" y="304800"/>
            <a:ext cx="8610600" cy="590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b="1" dirty="0"/>
              <a:t>GLOBAL WARMING</a:t>
            </a:r>
          </a:p>
          <a:p>
            <a:pPr algn="just" eaLnBrk="1" hangingPunct="1"/>
            <a:endParaRPr lang="en-US" altLang="en-US" dirty="0"/>
          </a:p>
          <a:p>
            <a:pPr algn="just" eaLnBrk="1" hangingPunct="1"/>
            <a:r>
              <a:rPr lang="en-US" altLang="en-US" dirty="0"/>
              <a:t>Troposphere, the lowermost layer of the atmosphere, traps heat by a natural process due to the presence of certain gases. This effect is called </a:t>
            </a:r>
            <a:r>
              <a:rPr lang="en-US" altLang="en-US" b="1" dirty="0"/>
              <a:t>Green House Effect </a:t>
            </a:r>
            <a:r>
              <a:rPr lang="en-US" altLang="en-US" dirty="0"/>
              <a:t>as it is similar to the warming effect observed in the horticultural green house made of glass. </a:t>
            </a:r>
          </a:p>
          <a:p>
            <a:pPr algn="just" eaLnBrk="1" hangingPunct="1"/>
            <a:endParaRPr lang="en-US" altLang="en-US" dirty="0"/>
          </a:p>
          <a:p>
            <a:pPr algn="just" eaLnBrk="1" hangingPunct="1"/>
            <a:r>
              <a:rPr lang="en-US" altLang="en-US" dirty="0"/>
              <a:t>The amount of heat trapped in the atmosphere depends mostly on the concentrations of .heat trapping. or .green house. gases and the length of time they stay in the atmosphere. </a:t>
            </a:r>
          </a:p>
          <a:p>
            <a:pPr algn="just" eaLnBrk="1" hangingPunct="1"/>
            <a:endParaRPr lang="en-US" altLang="en-US" dirty="0"/>
          </a:p>
          <a:p>
            <a:pPr algn="just" eaLnBrk="1" hangingPunct="1"/>
            <a:r>
              <a:rPr lang="en-US" altLang="en-US" dirty="0"/>
              <a:t>The major green house gases are </a:t>
            </a:r>
            <a:r>
              <a:rPr lang="en-US" altLang="en-US" b="1" dirty="0"/>
              <a:t>carbon dioxide, ozone, methane, nitrous oxide, chlorofluorocarbons (CFCs) and water vapours.</a:t>
            </a:r>
          </a:p>
          <a:p>
            <a:pPr algn="just" eaLnBrk="1" hangingPunct="1"/>
            <a:endParaRPr lang="en-US" altLang="en-US" dirty="0"/>
          </a:p>
          <a:p>
            <a:pPr algn="just" eaLnBrk="1" hangingPunct="1"/>
            <a:r>
              <a:rPr lang="en-US" altLang="en-US" dirty="0"/>
              <a:t>The average global temperature is 15°C. </a:t>
            </a:r>
          </a:p>
          <a:p>
            <a:pPr algn="just" eaLnBrk="1" hangingPunct="1"/>
            <a:endParaRPr lang="en-US" altLang="en-US" dirty="0"/>
          </a:p>
          <a:p>
            <a:pPr algn="just" eaLnBrk="1" hangingPunct="1"/>
            <a:r>
              <a:rPr lang="en-US" altLang="en-US" dirty="0"/>
              <a:t>In the absence of green house gases this temperature would have been -18°C.</a:t>
            </a:r>
          </a:p>
          <a:p>
            <a:pPr algn="just" eaLnBrk="1" hangingPunct="1"/>
            <a:endParaRPr lang="en-US" altLang="en-US" dirty="0"/>
          </a:p>
          <a:p>
            <a:pPr algn="just" eaLnBrk="1" hangingPunct="1"/>
            <a:r>
              <a:rPr lang="en-US" altLang="en-US" dirty="0"/>
              <a:t>Therefore, </a:t>
            </a:r>
            <a:r>
              <a:rPr lang="en-US" altLang="en-US" b="1" i="1" dirty="0"/>
              <a:t>Green House Effect contributes a temperature rise to the tune of 33°C</a:t>
            </a:r>
            <a:r>
              <a:rPr lang="en-US" altLang="en-US" dirty="0"/>
              <a:t>. Heat trapped by green house gases in the atmosphere keeps the planet warm enough to allow us and other species to exist. </a:t>
            </a:r>
          </a:p>
        </p:txBody>
      </p:sp>
    </p:spTree>
    <p:extLst>
      <p:ext uri="{BB962C8B-B14F-4D97-AF65-F5344CB8AC3E}">
        <p14:creationId xmlns:p14="http://schemas.microsoft.com/office/powerpoint/2010/main" val="33199338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4900" y="685800"/>
            <a:ext cx="8022800" cy="6017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838200" y="152020"/>
            <a:ext cx="76962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Adverse impacts/ effects of Acid Rain</a:t>
            </a:r>
          </a:p>
        </p:txBody>
      </p:sp>
    </p:spTree>
    <p:extLst>
      <p:ext uri="{BB962C8B-B14F-4D97-AF65-F5344CB8AC3E}">
        <p14:creationId xmlns:p14="http://schemas.microsoft.com/office/powerpoint/2010/main" val="18900661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838200"/>
            <a:ext cx="7518400" cy="563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09600" y="316779"/>
            <a:ext cx="76962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Adverse impacts/ effects of Acid Rain</a:t>
            </a:r>
          </a:p>
        </p:txBody>
      </p:sp>
    </p:spTree>
    <p:extLst>
      <p:ext uri="{BB962C8B-B14F-4D97-AF65-F5344CB8AC3E}">
        <p14:creationId xmlns:p14="http://schemas.microsoft.com/office/powerpoint/2010/main" val="4108216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742013"/>
            <a:ext cx="7696200" cy="577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838200" y="372681"/>
            <a:ext cx="76962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Control measures of Acid Rain</a:t>
            </a:r>
          </a:p>
        </p:txBody>
      </p:sp>
    </p:spTree>
    <p:extLst>
      <p:ext uri="{BB962C8B-B14F-4D97-AF65-F5344CB8AC3E}">
        <p14:creationId xmlns:p14="http://schemas.microsoft.com/office/powerpoint/2010/main" val="10838166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s3-ap-southeast-1.amazonaws.com/mpt15awshkbkt1/resources_conversion_files/presentation_acid_rain_1516087601_20707-1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0" y="1219200"/>
            <a:ext cx="6299200"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50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609600"/>
            <a:ext cx="7518400" cy="563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771043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457200"/>
            <a:ext cx="8128000" cy="609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9995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228599"/>
            <a:ext cx="8534400" cy="369332"/>
          </a:xfrm>
          <a:prstGeom prst="rect">
            <a:avLst/>
          </a:prstGeom>
        </p:spPr>
        <p:txBody>
          <a:bodyPr wrap="square">
            <a:spAutoFit/>
          </a:bodyPr>
          <a:lstStyle/>
          <a:p>
            <a:r>
              <a:rPr lang="en-US" b="1" dirty="0"/>
              <a:t>OZONE LAYER DEPLETION</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838200"/>
            <a:ext cx="7848600" cy="5682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24018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228599"/>
            <a:ext cx="8534400" cy="6186309"/>
          </a:xfrm>
          <a:prstGeom prst="rect">
            <a:avLst/>
          </a:prstGeom>
        </p:spPr>
        <p:txBody>
          <a:bodyPr wrap="square">
            <a:spAutoFit/>
          </a:bodyPr>
          <a:lstStyle/>
          <a:p>
            <a:r>
              <a:rPr lang="en-US" b="1" dirty="0"/>
              <a:t>OZONE LAYER DEPLETION</a:t>
            </a:r>
          </a:p>
          <a:p>
            <a:r>
              <a:rPr lang="en-US" dirty="0"/>
              <a:t>For the last 450 million years the earth has had a natural sunscreen in the stratosphere called the ozone layer.  </a:t>
            </a:r>
          </a:p>
          <a:p>
            <a:endParaRPr lang="en-US" dirty="0"/>
          </a:p>
          <a:p>
            <a:r>
              <a:rPr lang="en-US" dirty="0"/>
              <a:t>This layer filters out harmful ultraviolet radiations from the sunlight and thus protects various life forms on the earth.</a:t>
            </a:r>
          </a:p>
          <a:p>
            <a:endParaRPr lang="en-US" dirty="0"/>
          </a:p>
          <a:p>
            <a:r>
              <a:rPr lang="en-US" dirty="0"/>
              <a:t>Ozone is a form of  oxygen.  </a:t>
            </a:r>
          </a:p>
          <a:p>
            <a:endParaRPr lang="en-US" dirty="0"/>
          </a:p>
          <a:p>
            <a:r>
              <a:rPr lang="en-US" dirty="0"/>
              <a:t>The molecule of oxygen contains two atoms whereas that of ozone contains three (O3).  </a:t>
            </a:r>
          </a:p>
          <a:p>
            <a:endParaRPr lang="en-US" dirty="0"/>
          </a:p>
          <a:p>
            <a:pPr algn="just"/>
            <a:r>
              <a:rPr lang="en-US" dirty="0"/>
              <a:t>In the stratosphere ozone is continuously being created by the absorption of short wave- length ultraviolet (UV) radiations. </a:t>
            </a:r>
          </a:p>
          <a:p>
            <a:pPr algn="just"/>
            <a:endParaRPr lang="en-US" dirty="0"/>
          </a:p>
          <a:p>
            <a:pPr algn="just"/>
            <a:r>
              <a:rPr lang="en-US" dirty="0"/>
              <a:t>Ultraviolet radiations  less than 242 nanometers decompose molecular oxygen into atomic oxygen (O) by photolytic decomposition.</a:t>
            </a:r>
          </a:p>
          <a:p>
            <a:r>
              <a:rPr lang="en-US" dirty="0"/>
              <a:t>        O2 + </a:t>
            </a:r>
            <a:r>
              <a:rPr lang="en-US" dirty="0" err="1"/>
              <a:t>hv</a:t>
            </a:r>
            <a:r>
              <a:rPr lang="en-US" dirty="0"/>
              <a:t>……………………………. O + O</a:t>
            </a:r>
          </a:p>
          <a:p>
            <a:endParaRPr lang="en-US" dirty="0"/>
          </a:p>
          <a:p>
            <a:r>
              <a:rPr lang="en-US" dirty="0"/>
              <a:t>The atomic oxygen rapidly reacts with molecular oxygen to form ozone.</a:t>
            </a:r>
          </a:p>
          <a:p>
            <a:r>
              <a:rPr lang="pt-BR" dirty="0"/>
              <a:t>      O + O2 +  M ......................................O3 + M</a:t>
            </a:r>
          </a:p>
          <a:p>
            <a:pPr algn="just"/>
            <a:endParaRPr lang="en-US" dirty="0"/>
          </a:p>
          <a:p>
            <a:pPr algn="just"/>
            <a:r>
              <a:rPr lang="en-US" dirty="0"/>
              <a:t>(M is a third body necessary to carry away the energy released in the reaction).</a:t>
            </a:r>
          </a:p>
        </p:txBody>
      </p:sp>
    </p:spTree>
    <p:extLst>
      <p:ext uri="{BB962C8B-B14F-4D97-AF65-F5344CB8AC3E}">
        <p14:creationId xmlns:p14="http://schemas.microsoft.com/office/powerpoint/2010/main" val="41374094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066800"/>
            <a:ext cx="8686800" cy="4524315"/>
          </a:xfrm>
          <a:prstGeom prst="rect">
            <a:avLst/>
          </a:prstGeom>
        </p:spPr>
        <p:txBody>
          <a:bodyPr wrap="square">
            <a:spAutoFit/>
          </a:bodyPr>
          <a:lstStyle/>
          <a:p>
            <a:r>
              <a:rPr lang="en-US" dirty="0"/>
              <a:t>Ozone thus formed distributes itself  in the stratosphere and absorbs harmful ultraviolet radiations (200 to 320 nm) and is continuously being converted back to molecular oxygen.</a:t>
            </a:r>
          </a:p>
          <a:p>
            <a:r>
              <a:rPr lang="en-US" dirty="0"/>
              <a:t>O3 + </a:t>
            </a:r>
            <a:r>
              <a:rPr lang="en-US" dirty="0" err="1"/>
              <a:t>hv</a:t>
            </a:r>
            <a:r>
              <a:rPr lang="en-US" dirty="0"/>
              <a:t> …………………………………………………………..O2 + O</a:t>
            </a:r>
          </a:p>
          <a:p>
            <a:endParaRPr lang="en-US" dirty="0"/>
          </a:p>
          <a:p>
            <a:endParaRPr lang="en-US" dirty="0"/>
          </a:p>
          <a:p>
            <a:r>
              <a:rPr lang="en-US" dirty="0"/>
              <a:t>Absorption of  UV radiations results in heating of  the stratosphere.</a:t>
            </a:r>
          </a:p>
          <a:p>
            <a:endParaRPr lang="en-US" dirty="0"/>
          </a:p>
          <a:p>
            <a:r>
              <a:rPr lang="en-US" b="1" dirty="0"/>
              <a:t>The net result of  the above reactions is an equilibrium concentration of  ozone. </a:t>
            </a:r>
          </a:p>
          <a:p>
            <a:endParaRPr lang="en-US" b="1" dirty="0"/>
          </a:p>
          <a:p>
            <a:endParaRPr lang="en-US" b="1" dirty="0"/>
          </a:p>
          <a:p>
            <a:pPr algn="just"/>
            <a:r>
              <a:rPr lang="en-US" b="1" dirty="0"/>
              <a:t>Ozone concentration in about 24 km of the stratosphere i.e. from 16 km to 40 Km away from earth is about 10 ppm (as compared to 0.05 ppm concentration of  harmful tropospheric ozone). </a:t>
            </a:r>
          </a:p>
          <a:p>
            <a:endParaRPr lang="en-US" dirty="0"/>
          </a:p>
          <a:p>
            <a:r>
              <a:rPr lang="en-US" dirty="0"/>
              <a:t>This equilibrium is disturbed by reactive atoms </a:t>
            </a:r>
            <a:r>
              <a:rPr lang="en-US" b="1" dirty="0"/>
              <a:t>of chlorine, bromine </a:t>
            </a:r>
            <a:r>
              <a:rPr lang="en-US" dirty="0"/>
              <a:t>etc. which destroy ozone molecules and result is thinning of ozone layer generally called ozone hole.</a:t>
            </a:r>
          </a:p>
        </p:txBody>
      </p:sp>
      <p:sp>
        <p:nvSpPr>
          <p:cNvPr id="3" name="Rectangle 2"/>
          <p:cNvSpPr/>
          <p:nvPr/>
        </p:nvSpPr>
        <p:spPr>
          <a:xfrm>
            <a:off x="228600" y="304800"/>
            <a:ext cx="8463984" cy="369332"/>
          </a:xfrm>
          <a:prstGeom prst="rect">
            <a:avLst/>
          </a:prstGeom>
        </p:spPr>
        <p:txBody>
          <a:bodyPr wrap="none">
            <a:spAutoFit/>
          </a:bodyPr>
          <a:lstStyle/>
          <a:p>
            <a:r>
              <a:rPr lang="en-US" b="1" dirty="0"/>
              <a:t>OZONE LAYER DEPLETION                                                                                                (Contd..)</a:t>
            </a:r>
          </a:p>
        </p:txBody>
      </p:sp>
    </p:spTree>
    <p:extLst>
      <p:ext uri="{BB962C8B-B14F-4D97-AF65-F5344CB8AC3E}">
        <p14:creationId xmlns:p14="http://schemas.microsoft.com/office/powerpoint/2010/main" val="8591900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219200"/>
            <a:ext cx="8305800" cy="3416320"/>
          </a:xfrm>
          <a:prstGeom prst="rect">
            <a:avLst/>
          </a:prstGeom>
        </p:spPr>
        <p:txBody>
          <a:bodyPr wrap="square">
            <a:spAutoFit/>
          </a:bodyPr>
          <a:lstStyle/>
          <a:p>
            <a:r>
              <a:rPr lang="en-US" dirty="0"/>
              <a:t>The amount of atmospheric ozone is measured by  </a:t>
            </a:r>
            <a:r>
              <a:rPr lang="en-US" b="1" dirty="0"/>
              <a:t>Dobson Spectrometer</a:t>
            </a:r>
            <a:r>
              <a:rPr lang="en-US" dirty="0"/>
              <a:t>. and is expressed in </a:t>
            </a:r>
            <a:r>
              <a:rPr lang="en-US" b="1" i="1" dirty="0"/>
              <a:t>Dobson units (DU). </a:t>
            </a:r>
          </a:p>
          <a:p>
            <a:endParaRPr lang="en-US" dirty="0"/>
          </a:p>
          <a:p>
            <a:endParaRPr lang="en-US" dirty="0"/>
          </a:p>
          <a:p>
            <a:r>
              <a:rPr lang="en-US" dirty="0"/>
              <a:t>One DU is equivalent to a 0.01 mm thickness of pure ozone at the density it would possess if it were brought to ground level (1atm) pressure. </a:t>
            </a:r>
          </a:p>
          <a:p>
            <a:endParaRPr lang="en-US" dirty="0"/>
          </a:p>
          <a:p>
            <a:endParaRPr lang="en-US" dirty="0"/>
          </a:p>
          <a:p>
            <a:pPr algn="just"/>
            <a:r>
              <a:rPr lang="en-US" dirty="0"/>
              <a:t>Normally over temperate latitude its concentration is about 350 DU, over tropics it is 250 DU whereas at sub polar regions (except when ozone thinning occurs) it is on an average 450 DU. It is because of the stratospheric winds which transport ozone from tropical towards polar regions.</a:t>
            </a:r>
          </a:p>
        </p:txBody>
      </p:sp>
      <p:sp>
        <p:nvSpPr>
          <p:cNvPr id="3" name="Rectangle 2"/>
          <p:cNvSpPr/>
          <p:nvPr/>
        </p:nvSpPr>
        <p:spPr>
          <a:xfrm>
            <a:off x="228600" y="304800"/>
            <a:ext cx="8463984" cy="369332"/>
          </a:xfrm>
          <a:prstGeom prst="rect">
            <a:avLst/>
          </a:prstGeom>
        </p:spPr>
        <p:txBody>
          <a:bodyPr wrap="none">
            <a:spAutoFit/>
          </a:bodyPr>
          <a:lstStyle/>
          <a:p>
            <a:r>
              <a:rPr lang="en-US" b="1" dirty="0"/>
              <a:t>OZONE LAYER DEPLETION                                                                                                (Contd..)</a:t>
            </a:r>
          </a:p>
        </p:txBody>
      </p:sp>
    </p:spTree>
    <p:extLst>
      <p:ext uri="{BB962C8B-B14F-4D97-AF65-F5344CB8AC3E}">
        <p14:creationId xmlns:p14="http://schemas.microsoft.com/office/powerpoint/2010/main" val="3738328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1"/>
          <p:cNvSpPr>
            <a:spLocks noChangeArrowheads="1"/>
          </p:cNvSpPr>
          <p:nvPr/>
        </p:nvSpPr>
        <p:spPr bwMode="auto">
          <a:xfrm>
            <a:off x="381000" y="533400"/>
            <a:ext cx="8610600" cy="535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en-US" b="1" dirty="0"/>
              <a:t>The two predominant green house gases are </a:t>
            </a:r>
            <a:r>
              <a:rPr lang="en-US" altLang="en-US" b="1" dirty="0">
                <a:solidFill>
                  <a:srgbClr val="FF0000"/>
                </a:solidFill>
              </a:rPr>
              <a:t>water vapours</a:t>
            </a:r>
            <a:r>
              <a:rPr lang="en-US" altLang="en-US" b="1" dirty="0"/>
              <a:t>, which are controlled by hydrological cycle, and </a:t>
            </a:r>
            <a:r>
              <a:rPr lang="en-US" altLang="en-US" b="1" dirty="0">
                <a:solidFill>
                  <a:srgbClr val="FF0000"/>
                </a:solidFill>
              </a:rPr>
              <a:t>carbon dioxide</a:t>
            </a:r>
            <a:r>
              <a:rPr lang="en-US" altLang="en-US" b="1" dirty="0"/>
              <a:t>, which is controlled mostly by the global carbon cycle</a:t>
            </a:r>
            <a:r>
              <a:rPr lang="en-US" altLang="en-US" dirty="0"/>
              <a:t>. </a:t>
            </a:r>
          </a:p>
          <a:p>
            <a:pPr eaLnBrk="1" hangingPunct="1"/>
            <a:endParaRPr lang="en-US" altLang="en-US" dirty="0"/>
          </a:p>
          <a:p>
            <a:pPr eaLnBrk="1" hangingPunct="1"/>
            <a:r>
              <a:rPr lang="en-US" altLang="en-US" dirty="0"/>
              <a:t>While the levels of water </a:t>
            </a:r>
            <a:r>
              <a:rPr lang="en-US" altLang="en-US" dirty="0" err="1"/>
              <a:t>vapour</a:t>
            </a:r>
            <a:r>
              <a:rPr lang="en-US" altLang="en-US" dirty="0"/>
              <a:t> in the troposphere have relatively remained constant, the levels of carbon dioxide have increased. </a:t>
            </a:r>
          </a:p>
          <a:p>
            <a:pPr eaLnBrk="1" hangingPunct="1"/>
            <a:endParaRPr lang="en-US" altLang="en-US" dirty="0"/>
          </a:p>
          <a:p>
            <a:pPr algn="just" eaLnBrk="1" hangingPunct="1"/>
            <a:r>
              <a:rPr lang="en-US" altLang="en-US" b="1" dirty="0"/>
              <a:t>Other gases whose levels have increased due to human activities are methane, nitrous oxide and chlorofluorocarbons. </a:t>
            </a:r>
          </a:p>
          <a:p>
            <a:pPr eaLnBrk="1" hangingPunct="1"/>
            <a:endParaRPr lang="en-US" altLang="en-US" dirty="0"/>
          </a:p>
          <a:p>
            <a:pPr eaLnBrk="1" hangingPunct="1"/>
            <a:r>
              <a:rPr lang="en-US" altLang="en-US" b="1" dirty="0"/>
              <a:t>Deforestation </a:t>
            </a:r>
            <a:r>
              <a:rPr lang="en-US" altLang="en-US" dirty="0"/>
              <a:t>has further resulted in elevated levels of carbon dioxide due to non-removal of carbon dioxide by plants through photosynthesis.</a:t>
            </a:r>
          </a:p>
          <a:p>
            <a:pPr eaLnBrk="1" hangingPunct="1"/>
            <a:endParaRPr lang="en-US" altLang="en-US" dirty="0"/>
          </a:p>
          <a:p>
            <a:pPr eaLnBrk="1" hangingPunct="1"/>
            <a:r>
              <a:rPr lang="en-US" altLang="en-US" dirty="0"/>
              <a:t>Warming or cooling by more than 2°C over the past few decades may prove to be disastrous for various ecosystems on the earth including humans, as it would alter the conditions faster than some species could adapt or migrate. </a:t>
            </a:r>
          </a:p>
          <a:p>
            <a:pPr eaLnBrk="1" hangingPunct="1"/>
            <a:endParaRPr lang="en-US" altLang="en-US" dirty="0"/>
          </a:p>
          <a:p>
            <a:pPr eaLnBrk="1" hangingPunct="1"/>
            <a:r>
              <a:rPr lang="en-US" altLang="en-US" dirty="0"/>
              <a:t>Some areas will become inhabitable because of drought or floods following a rise in average sea level.</a:t>
            </a:r>
          </a:p>
        </p:txBody>
      </p:sp>
    </p:spTree>
    <p:extLst>
      <p:ext uri="{BB962C8B-B14F-4D97-AF65-F5344CB8AC3E}">
        <p14:creationId xmlns:p14="http://schemas.microsoft.com/office/powerpoint/2010/main" val="21750036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990600"/>
            <a:ext cx="8686800" cy="5632311"/>
          </a:xfrm>
          <a:prstGeom prst="rect">
            <a:avLst/>
          </a:prstGeom>
        </p:spPr>
        <p:txBody>
          <a:bodyPr wrap="square">
            <a:spAutoFit/>
          </a:bodyPr>
          <a:lstStyle/>
          <a:p>
            <a:r>
              <a:rPr lang="en-US" dirty="0"/>
              <a:t>Chlorofluorocarbons (CFC) are mainly responsible for ozone depletion in the stratosphere. </a:t>
            </a:r>
          </a:p>
          <a:p>
            <a:endParaRPr lang="en-US" dirty="0"/>
          </a:p>
          <a:p>
            <a:r>
              <a:rPr lang="en-US" dirty="0"/>
              <a:t>CFCs are a group of synthetic chemicals first discovered by Thomas </a:t>
            </a:r>
            <a:r>
              <a:rPr lang="en-US" dirty="0" err="1"/>
              <a:t>Midgley</a:t>
            </a:r>
            <a:r>
              <a:rPr lang="en-US" dirty="0"/>
              <a:t> Jr. in 1930. CFC-11 and CFC-12 are the CFCs most commonly used. </a:t>
            </a:r>
          </a:p>
          <a:p>
            <a:endParaRPr lang="en-US" dirty="0"/>
          </a:p>
          <a:p>
            <a:r>
              <a:rPr lang="en-US" b="1" dirty="0"/>
              <a:t>CFCs are used as coolants in refrigerators and air conditioners, as propellants, cleaning solvents, </a:t>
            </a:r>
            <a:r>
              <a:rPr lang="en-US" b="1" dirty="0" err="1"/>
              <a:t>sterilant</a:t>
            </a:r>
            <a:r>
              <a:rPr lang="en-US" b="1" dirty="0"/>
              <a:t> and in </a:t>
            </a:r>
            <a:r>
              <a:rPr lang="en-US" b="1" dirty="0" err="1"/>
              <a:t>styrofoam</a:t>
            </a:r>
            <a:r>
              <a:rPr lang="en-US" b="1" dirty="0"/>
              <a:t> etc. </a:t>
            </a:r>
          </a:p>
          <a:p>
            <a:endParaRPr lang="en-US" dirty="0"/>
          </a:p>
          <a:p>
            <a:r>
              <a:rPr lang="en-US" dirty="0"/>
              <a:t>CFCs released in the troposphere reach the stratosphere and remain there for 65-110 years destroying O3 molecules.</a:t>
            </a:r>
          </a:p>
          <a:p>
            <a:endParaRPr lang="en-US" dirty="0"/>
          </a:p>
          <a:p>
            <a:r>
              <a:rPr lang="en-US" dirty="0"/>
              <a:t>In 1974, Rowland and Molina warned that CFC are lowering the concentration of ozone in the stratosphere and predicted severe consequences. </a:t>
            </a:r>
          </a:p>
          <a:p>
            <a:endParaRPr lang="en-US" dirty="0"/>
          </a:p>
          <a:p>
            <a:r>
              <a:rPr lang="en-US" dirty="0"/>
              <a:t>It was however, in 1985 that scientists for the first time discovered that 50% (98% in some areas) of upper stratospheric ozone over Antarctica was destroyed during the Antarctic spring and early summer (September-December). </a:t>
            </a:r>
          </a:p>
          <a:p>
            <a:endParaRPr lang="en-US" dirty="0"/>
          </a:p>
          <a:p>
            <a:r>
              <a:rPr lang="en-US" dirty="0"/>
              <a:t>At Antarctic region the temperature during winter drops to -</a:t>
            </a:r>
            <a:r>
              <a:rPr lang="en-US" dirty="0" err="1"/>
              <a:t>90°C</a:t>
            </a:r>
            <a:r>
              <a:rPr lang="en-US" dirty="0"/>
              <a:t>. The winds blowing in a circular pattern over earths poles create polar vortices. </a:t>
            </a:r>
          </a:p>
        </p:txBody>
      </p:sp>
      <p:sp>
        <p:nvSpPr>
          <p:cNvPr id="4" name="Rectangle 3"/>
          <p:cNvSpPr/>
          <p:nvPr/>
        </p:nvSpPr>
        <p:spPr>
          <a:xfrm>
            <a:off x="228600" y="304800"/>
            <a:ext cx="8463984" cy="369332"/>
          </a:xfrm>
          <a:prstGeom prst="rect">
            <a:avLst/>
          </a:prstGeom>
        </p:spPr>
        <p:txBody>
          <a:bodyPr wrap="none">
            <a:spAutoFit/>
          </a:bodyPr>
          <a:lstStyle/>
          <a:p>
            <a:r>
              <a:rPr lang="en-US" b="1" dirty="0"/>
              <a:t>OZONE LAYER DEPLETION                                                                                                (Contd..)</a:t>
            </a:r>
          </a:p>
        </p:txBody>
      </p:sp>
    </p:spTree>
    <p:extLst>
      <p:ext uri="{BB962C8B-B14F-4D97-AF65-F5344CB8AC3E}">
        <p14:creationId xmlns:p14="http://schemas.microsoft.com/office/powerpoint/2010/main" val="8025410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295400"/>
            <a:ext cx="8382000" cy="5078313"/>
          </a:xfrm>
          <a:prstGeom prst="rect">
            <a:avLst/>
          </a:prstGeom>
        </p:spPr>
        <p:txBody>
          <a:bodyPr wrap="square">
            <a:spAutoFit/>
          </a:bodyPr>
          <a:lstStyle/>
          <a:p>
            <a:r>
              <a:rPr lang="en-US" b="1" dirty="0"/>
              <a:t>Water droplets in clouds when enter these vortices form ice crystals. </a:t>
            </a:r>
          </a:p>
          <a:p>
            <a:endParaRPr lang="en-US" dirty="0"/>
          </a:p>
          <a:p>
            <a:r>
              <a:rPr lang="en-US" dirty="0"/>
              <a:t>CFCs get collected on the surfaces of these ice crystals and destroy ozone much faster. Similar destruction of ozone over North Pole occurs during Arctic spring and early summer (February-June). </a:t>
            </a:r>
          </a:p>
          <a:p>
            <a:endParaRPr lang="en-US" dirty="0"/>
          </a:p>
          <a:p>
            <a:r>
              <a:rPr lang="en-US" dirty="0"/>
              <a:t>The depletion is 10-25% and it is less than that observed at south pole.</a:t>
            </a:r>
          </a:p>
          <a:p>
            <a:endParaRPr lang="en-US" dirty="0"/>
          </a:p>
          <a:p>
            <a:r>
              <a:rPr lang="en-US" b="1" dirty="0"/>
              <a:t>Nitrous oxide emitted by supersonic aircrafts, during combustion of fossil fuel and use of nitrogen fertilizers breaks ozone molecules.</a:t>
            </a:r>
          </a:p>
          <a:p>
            <a:endParaRPr lang="en-US" dirty="0"/>
          </a:p>
          <a:p>
            <a:r>
              <a:rPr lang="en-US" b="1" dirty="0"/>
              <a:t>Chlorine liberated from chlorofluorocarbons also break ozone molecules. </a:t>
            </a:r>
          </a:p>
          <a:p>
            <a:endParaRPr lang="en-US" dirty="0"/>
          </a:p>
          <a:p>
            <a:r>
              <a:rPr lang="en-US" dirty="0"/>
              <a:t>The chain reaction started in Antarctic spring i.e. August/ September continues till nitrogen dioxide is liberated from nitric acid formed in the stratosphere by photolysis (breakdown by sunlight).</a:t>
            </a:r>
          </a:p>
          <a:p>
            <a:endParaRPr lang="en-US" dirty="0"/>
          </a:p>
          <a:p>
            <a:r>
              <a:rPr lang="en-US" dirty="0"/>
              <a:t>Nitrogen dioxide combines with chlorine and stops further destruction of ozone.</a:t>
            </a:r>
          </a:p>
        </p:txBody>
      </p:sp>
      <p:sp>
        <p:nvSpPr>
          <p:cNvPr id="3" name="Rectangle 2"/>
          <p:cNvSpPr/>
          <p:nvPr/>
        </p:nvSpPr>
        <p:spPr>
          <a:xfrm>
            <a:off x="228600" y="304800"/>
            <a:ext cx="8463984" cy="369332"/>
          </a:xfrm>
          <a:prstGeom prst="rect">
            <a:avLst/>
          </a:prstGeom>
        </p:spPr>
        <p:txBody>
          <a:bodyPr wrap="none">
            <a:spAutoFit/>
          </a:bodyPr>
          <a:lstStyle/>
          <a:p>
            <a:r>
              <a:rPr lang="en-US" b="1" dirty="0"/>
              <a:t>OZONE LAYER DEPLETION                                                                                                (Contd..)</a:t>
            </a:r>
          </a:p>
        </p:txBody>
      </p:sp>
    </p:spTree>
    <p:extLst>
      <p:ext uri="{BB962C8B-B14F-4D97-AF65-F5344CB8AC3E}">
        <p14:creationId xmlns:p14="http://schemas.microsoft.com/office/powerpoint/2010/main" val="6342600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221226"/>
            <a:ext cx="8610600" cy="6463308"/>
          </a:xfrm>
          <a:prstGeom prst="rect">
            <a:avLst/>
          </a:prstGeom>
        </p:spPr>
        <p:txBody>
          <a:bodyPr wrap="square">
            <a:spAutoFit/>
          </a:bodyPr>
          <a:lstStyle/>
          <a:p>
            <a:r>
              <a:rPr lang="en-US" b="1" dirty="0"/>
              <a:t>Effects of Ozone Depletion</a:t>
            </a:r>
          </a:p>
          <a:p>
            <a:pPr marL="285750" indent="-285750" algn="just">
              <a:buFont typeface="Arial" panose="020B0604020202020204" pitchFamily="34" charset="0"/>
              <a:buChar char="•"/>
            </a:pPr>
            <a:r>
              <a:rPr lang="en-US" dirty="0"/>
              <a:t>Ozone depletion in the stratosphere will result in more UV radiation reaching the earth especially UV-B (290-320 nm). The UV-B radiations affect DNA and the photosynthetic chemicals. Any change in DNA can result in mutation and cancer. Cases of skin cancer (basal and squamous cell carcinoma) which do not cause death but cause disfigurement will increase.</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Easy absorption of UV rays by the lens and cornea of eye will result in increase in incidents of cataract.</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Melanin producing cells of the epidermis (important for human immune system) will be destroyed by UV-rays resulting in immuno-suppression. Fair people (can.t produce enough melanin) will be at a greater risk of UV exposure.</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Phytoplanktons are sensitive to UV exposure. Ozone depletion will result in decrease in their population thereby affecting the population of zooplankton, fish, marine animals, in fact the whole aquatic food chain.</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Yield of vital crops like corn, rice, soybean, cotton, bean, pea, sorghum and wheat will decrease.</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Degradation of paints, plastics and other polymer material will result in economic loss due to effects of UV radiation resulting from ozone depletion.</a:t>
            </a:r>
          </a:p>
        </p:txBody>
      </p:sp>
    </p:spTree>
    <p:extLst>
      <p:ext uri="{BB962C8B-B14F-4D97-AF65-F5344CB8AC3E}">
        <p14:creationId xmlns:p14="http://schemas.microsoft.com/office/powerpoint/2010/main" val="867005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1277" y="685800"/>
            <a:ext cx="8305800" cy="5355312"/>
          </a:xfrm>
          <a:prstGeom prst="rect">
            <a:avLst/>
          </a:prstGeom>
        </p:spPr>
        <p:txBody>
          <a:bodyPr wrap="square">
            <a:spAutoFit/>
          </a:bodyPr>
          <a:lstStyle/>
          <a:p>
            <a:r>
              <a:rPr lang="en-US" b="1" dirty="0"/>
              <a:t>Greenhouse Gases</a:t>
            </a:r>
          </a:p>
          <a:p>
            <a:endParaRPr lang="en-US" dirty="0"/>
          </a:p>
          <a:p>
            <a:pPr algn="just"/>
            <a:r>
              <a:rPr lang="en-US" dirty="0"/>
              <a:t>The phenomenon that worries the environmental scientists is that due to anthropogenic activities there is an increase in the concentration of the greenhouse gases in the air that absorb infra-red light containing heat and results in the re-radiation of even more of the out going thermal infra-red energy, thereby increasing the average surface temperature beyond 15°C. </a:t>
            </a:r>
          </a:p>
          <a:p>
            <a:pPr algn="just"/>
            <a:endParaRPr lang="en-US" dirty="0"/>
          </a:p>
          <a:p>
            <a:pPr algn="just"/>
            <a:r>
              <a:rPr lang="en-US" dirty="0"/>
              <a:t>The phenomenon is referred to as the </a:t>
            </a:r>
            <a:r>
              <a:rPr lang="en-US" b="1" dirty="0"/>
              <a:t>enhanced green house effect </a:t>
            </a:r>
            <a:r>
              <a:rPr lang="en-US" dirty="0"/>
              <a:t>to distinguish its effect from the one that has been operating naturally for millennia.</a:t>
            </a:r>
          </a:p>
          <a:p>
            <a:pPr algn="just"/>
            <a:endParaRPr lang="en-US" dirty="0"/>
          </a:p>
          <a:p>
            <a:pPr algn="just"/>
            <a:r>
              <a:rPr lang="en-US" dirty="0"/>
              <a:t>The greenhouse gases present in the troposphere and resulting in an increase in the temperature of air and the earth.</a:t>
            </a:r>
          </a:p>
          <a:p>
            <a:pPr algn="just"/>
            <a:endParaRPr lang="en-US" dirty="0"/>
          </a:p>
          <a:p>
            <a:pPr algn="just"/>
            <a:endParaRPr lang="en-US" dirty="0"/>
          </a:p>
          <a:p>
            <a:pPr marL="285750" indent="-285750" algn="just">
              <a:buFont typeface="Arial" panose="020B0604020202020204" pitchFamily="34" charset="0"/>
              <a:buChar char="•"/>
            </a:pPr>
            <a:r>
              <a:rPr lang="en-US" b="1" dirty="0"/>
              <a:t>Carbon dioxide</a:t>
            </a:r>
          </a:p>
          <a:p>
            <a:pPr marL="285750" indent="-285750" algn="just">
              <a:buFont typeface="Arial" panose="020B0604020202020204" pitchFamily="34" charset="0"/>
              <a:buChar char="•"/>
            </a:pPr>
            <a:r>
              <a:rPr lang="en-US" b="1" dirty="0"/>
              <a:t>Chlorofluorocarbons (CFCs</a:t>
            </a:r>
            <a:r>
              <a:rPr lang="en-US" dirty="0"/>
              <a:t>)</a:t>
            </a:r>
          </a:p>
          <a:p>
            <a:pPr marL="285750" indent="-285750" algn="just">
              <a:buFont typeface="Arial" panose="020B0604020202020204" pitchFamily="34" charset="0"/>
              <a:buChar char="•"/>
            </a:pPr>
            <a:r>
              <a:rPr lang="en-US" b="1" dirty="0"/>
              <a:t>Methane (CH4)</a:t>
            </a:r>
          </a:p>
          <a:p>
            <a:pPr marL="285750" indent="-285750" algn="just">
              <a:buFont typeface="Arial" panose="020B0604020202020204" pitchFamily="34" charset="0"/>
              <a:buChar char="•"/>
            </a:pPr>
            <a:r>
              <a:rPr lang="en-US" b="1" dirty="0"/>
              <a:t>Nitrous Oxide (N2O)</a:t>
            </a:r>
            <a:endParaRPr lang="en-US" dirty="0"/>
          </a:p>
        </p:txBody>
      </p:sp>
    </p:spTree>
    <p:extLst>
      <p:ext uri="{BB962C8B-B14F-4D97-AF65-F5344CB8AC3E}">
        <p14:creationId xmlns:p14="http://schemas.microsoft.com/office/powerpoint/2010/main" val="3829302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600200"/>
            <a:ext cx="7812955" cy="3794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9055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8542" y="762000"/>
            <a:ext cx="8536858" cy="3693319"/>
          </a:xfrm>
          <a:prstGeom prst="rect">
            <a:avLst/>
          </a:prstGeom>
        </p:spPr>
        <p:txBody>
          <a:bodyPr wrap="square">
            <a:spAutoFit/>
          </a:bodyPr>
          <a:lstStyle/>
          <a:p>
            <a:pPr>
              <a:defRPr/>
            </a:pPr>
            <a:r>
              <a:rPr lang="en-US" b="1" dirty="0">
                <a:latin typeface="Arial" panose="020B0604020202020204" pitchFamily="34" charset="0"/>
                <a:cs typeface="Arial" panose="020B0604020202020204" pitchFamily="34" charset="0"/>
              </a:rPr>
              <a:t>Impacts of Enhanced Greenhouse Effect</a:t>
            </a:r>
          </a:p>
          <a:p>
            <a:pPr>
              <a:defRPr/>
            </a:pPr>
            <a:endParaRPr lang="en-US" dirty="0">
              <a:latin typeface="Arial" panose="020B0604020202020204" pitchFamily="34" charset="0"/>
              <a:cs typeface="Arial" panose="020B0604020202020204" pitchFamily="34" charset="0"/>
            </a:endParaRPr>
          </a:p>
          <a:p>
            <a:pPr>
              <a:defRPr/>
            </a:pPr>
            <a:r>
              <a:rPr lang="en-US" dirty="0">
                <a:latin typeface="Arial" panose="020B0604020202020204" pitchFamily="34" charset="0"/>
                <a:cs typeface="Arial" panose="020B0604020202020204" pitchFamily="34" charset="0"/>
              </a:rPr>
              <a:t>The enhanced greenhouse effect will not only cause global warming but will also affect various other climatic and natural processes.</a:t>
            </a:r>
          </a:p>
          <a:p>
            <a:pPr>
              <a:defRPr/>
            </a:pPr>
            <a:endParaRPr lang="en-US" dirty="0">
              <a:latin typeface="Arial" panose="020B0604020202020204" pitchFamily="34" charset="0"/>
              <a:cs typeface="Arial" panose="020B0604020202020204" pitchFamily="34" charset="0"/>
            </a:endParaRPr>
          </a:p>
          <a:p>
            <a:pPr marL="400050" indent="-400050">
              <a:buFontTx/>
              <a:buAutoNum type="romanLcParenBoth"/>
              <a:defRPr/>
            </a:pPr>
            <a:r>
              <a:rPr lang="en-US" b="1" dirty="0">
                <a:latin typeface="Arial" panose="020B0604020202020204" pitchFamily="34" charset="0"/>
                <a:cs typeface="Arial" panose="020B0604020202020204" pitchFamily="34" charset="0"/>
              </a:rPr>
              <a:t>Global temperature increase</a:t>
            </a:r>
          </a:p>
          <a:p>
            <a:pPr marL="400050" indent="-400050">
              <a:buFontTx/>
              <a:buAutoNum type="romanLcParenBoth"/>
              <a:defRPr/>
            </a:pPr>
            <a:endParaRPr lang="en-US" dirty="0">
              <a:latin typeface="Arial" panose="020B0604020202020204" pitchFamily="34" charset="0"/>
              <a:cs typeface="Arial" panose="020B0604020202020204" pitchFamily="34" charset="0"/>
            </a:endParaRPr>
          </a:p>
          <a:p>
            <a:pPr marL="400050" indent="-400050">
              <a:buFontTx/>
              <a:buAutoNum type="romanLcParenBoth"/>
              <a:defRPr/>
            </a:pPr>
            <a:r>
              <a:rPr lang="en-US" b="1" dirty="0">
                <a:latin typeface="Arial" panose="020B0604020202020204" pitchFamily="34" charset="0"/>
                <a:cs typeface="Arial" panose="020B0604020202020204" pitchFamily="34" charset="0"/>
              </a:rPr>
              <a:t>Rise in Sea Level</a:t>
            </a:r>
          </a:p>
          <a:p>
            <a:pPr marL="400050" indent="-400050">
              <a:buFontTx/>
              <a:buAutoNum type="romanLcParenBoth"/>
              <a:defRPr/>
            </a:pPr>
            <a:endParaRPr lang="en-US" dirty="0">
              <a:latin typeface="Arial" panose="020B0604020202020204" pitchFamily="34" charset="0"/>
              <a:cs typeface="Arial" panose="020B0604020202020204" pitchFamily="34" charset="0"/>
            </a:endParaRPr>
          </a:p>
          <a:p>
            <a:pPr marL="400050" indent="-400050">
              <a:buFontTx/>
              <a:buAutoNum type="romanLcParenBoth"/>
              <a:defRPr/>
            </a:pPr>
            <a:r>
              <a:rPr lang="en-US" b="1" dirty="0">
                <a:latin typeface="Arial" panose="020B0604020202020204" pitchFamily="34" charset="0"/>
                <a:cs typeface="Arial" panose="020B0604020202020204" pitchFamily="34" charset="0"/>
              </a:rPr>
              <a:t>Effects on Agriculture</a:t>
            </a:r>
          </a:p>
          <a:p>
            <a:pPr marL="400050" indent="-400050">
              <a:buFontTx/>
              <a:buAutoNum type="romanLcParenBoth"/>
              <a:defRPr/>
            </a:pPr>
            <a:endParaRPr lang="en-US" b="1" dirty="0">
              <a:latin typeface="Arial" panose="020B0604020202020204" pitchFamily="34" charset="0"/>
              <a:cs typeface="Arial" panose="020B0604020202020204" pitchFamily="34" charset="0"/>
            </a:endParaRPr>
          </a:p>
          <a:p>
            <a:pPr marL="400050" indent="-400050">
              <a:buFontTx/>
              <a:buAutoNum type="romanLcParenBoth"/>
              <a:defRPr/>
            </a:pPr>
            <a:r>
              <a:rPr lang="en-US" b="1" dirty="0">
                <a:latin typeface="Arial" panose="020B0604020202020204" pitchFamily="34" charset="0"/>
                <a:cs typeface="Arial" panose="020B0604020202020204" pitchFamily="34" charset="0"/>
              </a:rPr>
              <a:t>Effects on Human Health</a:t>
            </a:r>
          </a:p>
          <a:p>
            <a:pPr marL="400050" indent="-400050">
              <a:buFontTx/>
              <a:buAutoNum type="romanLcParenBoth"/>
              <a:defRP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2783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3517" y="990600"/>
            <a:ext cx="8694174" cy="5047536"/>
          </a:xfrm>
          <a:prstGeom prst="rect">
            <a:avLst/>
          </a:prstGeom>
        </p:spPr>
        <p:txBody>
          <a:bodyPr wrap="square">
            <a:spAutoFit/>
          </a:bodyPr>
          <a:lstStyle/>
          <a:p>
            <a:pPr algn="just"/>
            <a:r>
              <a:rPr lang="en-US" b="1">
                <a:latin typeface="Arial" panose="020B0604020202020204" pitchFamily="34" charset="0"/>
                <a:cs typeface="Arial" panose="020B0604020202020204" pitchFamily="34" charset="0"/>
              </a:rPr>
              <a:t>(</a:t>
            </a:r>
            <a:r>
              <a:rPr lang="en-US" sz="1600" b="1">
                <a:latin typeface="Arial" panose="020B0604020202020204" pitchFamily="34" charset="0"/>
                <a:cs typeface="Arial" panose="020B0604020202020204" pitchFamily="34" charset="0"/>
              </a:rPr>
              <a:t>i) Global temperature increase: </a:t>
            </a:r>
            <a:r>
              <a:rPr lang="en-US" sz="1600">
                <a:latin typeface="Arial" panose="020B0604020202020204" pitchFamily="34" charset="0"/>
                <a:cs typeface="Arial" panose="020B0604020202020204" pitchFamily="34" charset="0"/>
              </a:rPr>
              <a:t>It is estimated that the earth’s mean temperature will rise between 1.5 to 5.5°C by 2050 if input of greenhouse gases continues to rise at the present rate. Even at the lower value, earth would be warmer than it has been for 10,000 years.</a:t>
            </a:r>
          </a:p>
          <a:p>
            <a:pPr algn="just"/>
            <a:endParaRPr lang="en-US" sz="1600">
              <a:latin typeface="Arial" panose="020B0604020202020204" pitchFamily="34" charset="0"/>
              <a:cs typeface="Arial" panose="020B0604020202020204" pitchFamily="34" charset="0"/>
            </a:endParaRPr>
          </a:p>
          <a:p>
            <a:pPr algn="just"/>
            <a:r>
              <a:rPr lang="en-US" sz="1600" b="1">
                <a:latin typeface="Arial" panose="020B0604020202020204" pitchFamily="34" charset="0"/>
                <a:cs typeface="Arial" panose="020B0604020202020204" pitchFamily="34" charset="0"/>
              </a:rPr>
              <a:t>(ii) Rise in Sea Level: </a:t>
            </a:r>
            <a:r>
              <a:rPr lang="en-US" sz="1600">
                <a:latin typeface="Arial" panose="020B0604020202020204" pitchFamily="34" charset="0"/>
                <a:cs typeface="Arial" panose="020B0604020202020204" pitchFamily="34" charset="0"/>
              </a:rPr>
              <a:t>With the increase in global temperature sea water will expand. Heating will melt the polar ice sheets and glaciers resulting in further rise in sea level. Current models indicate that an increase in the average atmospheric temperature of 3°C would raise the average global sea level by 0.2-1.5 meters over the next 50-100 years.</a:t>
            </a:r>
          </a:p>
          <a:p>
            <a:pPr algn="just"/>
            <a:endParaRPr lang="en-US" sz="1600">
              <a:latin typeface="Arial" panose="020B0604020202020204" pitchFamily="34" charset="0"/>
              <a:cs typeface="Arial" panose="020B0604020202020204" pitchFamily="34" charset="0"/>
            </a:endParaRPr>
          </a:p>
          <a:p>
            <a:pPr algn="just"/>
            <a:r>
              <a:rPr lang="en-US" sz="1600">
                <a:latin typeface="Arial" panose="020B0604020202020204" pitchFamily="34" charset="0"/>
                <a:cs typeface="Arial" panose="020B0604020202020204" pitchFamily="34" charset="0"/>
              </a:rPr>
              <a:t>One meter rise in sea level will inundate low lying areas of cities like Shanghai, Cairo, Bangkok, Sydney, Hamburg and Venice as well as agricultural lowlands and deltas in Egypt, Bangladesh, India, China and will affect rice productivity. This will also disturb many commercially important spawning grounds, and would probably increase the frequency of storm damage to lagoons, estuaries and coral reefs.</a:t>
            </a:r>
          </a:p>
          <a:p>
            <a:pPr algn="just"/>
            <a:endParaRPr lang="en-US" sz="1600">
              <a:latin typeface="Arial" panose="020B0604020202020204" pitchFamily="34" charset="0"/>
              <a:cs typeface="Arial" panose="020B0604020202020204" pitchFamily="34" charset="0"/>
            </a:endParaRPr>
          </a:p>
          <a:p>
            <a:pPr algn="just"/>
            <a:r>
              <a:rPr lang="en-US" sz="1600">
                <a:latin typeface="Arial" panose="020B0604020202020204" pitchFamily="34" charset="0"/>
                <a:cs typeface="Arial" panose="020B0604020202020204" pitchFamily="34" charset="0"/>
              </a:rPr>
              <a:t>In India, the Lakshadweep Islands with a maximum height of 4 meters above the level may be vulnerable. Some of the most beautiful cities like Mumbai may be saved by heavy investment on embankment to prevent inundation. Life of millions of people will be affected, by the sea level rise who have built homes in the deltas of the Ganges, the Nile, the Mekong, the Yangtze and the Mississippi rivers</a:t>
            </a:r>
            <a:endParaRPr lang="en-US" sz="1600" dirty="0">
              <a:latin typeface="Arial" panose="020B0604020202020204" pitchFamily="34" charset="0"/>
              <a:cs typeface="Arial" panose="020B0604020202020204" pitchFamily="34" charset="0"/>
            </a:endParaRPr>
          </a:p>
        </p:txBody>
      </p:sp>
      <p:sp>
        <p:nvSpPr>
          <p:cNvPr id="3" name="Rectangle 2"/>
          <p:cNvSpPr/>
          <p:nvPr/>
        </p:nvSpPr>
        <p:spPr>
          <a:xfrm>
            <a:off x="457200" y="304800"/>
            <a:ext cx="83058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Impacts of Enhanced Greenhouse Effect                                      (Contd..)</a:t>
            </a:r>
          </a:p>
        </p:txBody>
      </p:sp>
    </p:spTree>
    <p:extLst>
      <p:ext uri="{BB962C8B-B14F-4D97-AF65-F5344CB8AC3E}">
        <p14:creationId xmlns:p14="http://schemas.microsoft.com/office/powerpoint/2010/main" val="3347473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990600"/>
            <a:ext cx="8763000" cy="5047536"/>
          </a:xfrm>
          <a:prstGeom prst="rect">
            <a:avLst/>
          </a:prstGeom>
        </p:spPr>
        <p:txBody>
          <a:bodyPr wrap="square">
            <a:spAutoFit/>
          </a:bodyPr>
          <a:lstStyle/>
          <a:p>
            <a:pPr algn="just"/>
            <a:r>
              <a:rPr lang="en-US" b="1" dirty="0"/>
              <a:t>(</a:t>
            </a:r>
            <a:r>
              <a:rPr lang="en-US" sz="1600" b="1" dirty="0">
                <a:latin typeface="Arial" panose="020B0604020202020204" pitchFamily="34" charset="0"/>
                <a:cs typeface="Arial" panose="020B0604020202020204" pitchFamily="34" charset="0"/>
              </a:rPr>
              <a:t>iii) Effects on Human Health: </a:t>
            </a:r>
            <a:r>
              <a:rPr lang="en-US" sz="1600" dirty="0">
                <a:latin typeface="Arial" panose="020B0604020202020204" pitchFamily="34" charset="0"/>
                <a:cs typeface="Arial" panose="020B0604020202020204" pitchFamily="34" charset="0"/>
              </a:rPr>
              <a:t>The global warming will lead to changes in the rainfall pattern in many areas, thereby affecting the distribution of vector-borne diseases like malaria, </a:t>
            </a:r>
            <a:r>
              <a:rPr lang="en-US" sz="1600" dirty="0" err="1">
                <a:latin typeface="Arial" panose="020B0604020202020204" pitchFamily="34" charset="0"/>
                <a:cs typeface="Arial" panose="020B0604020202020204" pitchFamily="34" charset="0"/>
              </a:rPr>
              <a:t>filariasis</a:t>
            </a:r>
            <a:r>
              <a:rPr lang="en-US" sz="1600" dirty="0">
                <a:latin typeface="Arial" panose="020B0604020202020204" pitchFamily="34" charset="0"/>
                <a:cs typeface="Arial" panose="020B0604020202020204" pitchFamily="34" charset="0"/>
              </a:rPr>
              <a:t>, elephantiasis etc.</a:t>
            </a:r>
          </a:p>
          <a:p>
            <a:pPr algn="just"/>
            <a:endParaRPr lang="en-US" sz="1600" dirty="0">
              <a:latin typeface="Arial" panose="020B0604020202020204" pitchFamily="34" charset="0"/>
              <a:cs typeface="Arial" panose="020B0604020202020204" pitchFamily="34" charset="0"/>
            </a:endParaRPr>
          </a:p>
          <a:p>
            <a:pPr algn="just"/>
            <a:r>
              <a:rPr lang="en-US" sz="1600" dirty="0">
                <a:latin typeface="Arial" panose="020B0604020202020204" pitchFamily="34" charset="0"/>
                <a:cs typeface="Arial" panose="020B0604020202020204" pitchFamily="34" charset="0"/>
              </a:rPr>
              <a:t>Areas which are presently free from diseases like malaria, </a:t>
            </a:r>
            <a:r>
              <a:rPr lang="en-US" sz="1600" dirty="0" err="1">
                <a:latin typeface="Arial" panose="020B0604020202020204" pitchFamily="34" charset="0"/>
                <a:cs typeface="Arial" panose="020B0604020202020204" pitchFamily="34" charset="0"/>
              </a:rPr>
              <a:t>schistosomiasis</a:t>
            </a:r>
            <a:r>
              <a:rPr lang="en-US" sz="1600" dirty="0">
                <a:latin typeface="Arial" panose="020B0604020202020204" pitchFamily="34" charset="0"/>
                <a:cs typeface="Arial" panose="020B0604020202020204" pitchFamily="34" charset="0"/>
              </a:rPr>
              <a:t> etc. may become the breeding grounds for the vectors of such diseases. The areas likely to be affected in this manner are Ethiopia, Kenya and Indonesia. Warmer temperature and more water stagnation would </a:t>
            </a:r>
            <a:r>
              <a:rPr lang="en-US" sz="1600" dirty="0" err="1">
                <a:latin typeface="Arial" panose="020B0604020202020204" pitchFamily="34" charset="0"/>
                <a:cs typeface="Arial" panose="020B0604020202020204" pitchFamily="34" charset="0"/>
              </a:rPr>
              <a:t>favour</a:t>
            </a:r>
            <a:r>
              <a:rPr lang="en-US" sz="1600" dirty="0">
                <a:latin typeface="Arial" panose="020B0604020202020204" pitchFamily="34" charset="0"/>
                <a:cs typeface="Arial" panose="020B0604020202020204" pitchFamily="34" charset="0"/>
              </a:rPr>
              <a:t> the breeding of mosquitoes, snails and some</a:t>
            </a:r>
          </a:p>
          <a:p>
            <a:pPr algn="just"/>
            <a:r>
              <a:rPr lang="en-US" sz="1600" dirty="0">
                <a:latin typeface="Arial" panose="020B0604020202020204" pitchFamily="34" charset="0"/>
                <a:cs typeface="Arial" panose="020B0604020202020204" pitchFamily="34" charset="0"/>
              </a:rPr>
              <a:t>insects, which are the vectors of such diseases. Higher temperature and humidity will increase/aggravate respiratory and skin diseases.</a:t>
            </a:r>
          </a:p>
          <a:p>
            <a:pPr algn="just"/>
            <a:endParaRPr lang="en-US" sz="1600" b="1" dirty="0">
              <a:latin typeface="Arial" panose="020B0604020202020204" pitchFamily="34" charset="0"/>
              <a:cs typeface="Arial" panose="020B0604020202020204" pitchFamily="34" charset="0"/>
            </a:endParaRPr>
          </a:p>
          <a:p>
            <a:pPr algn="just"/>
            <a:r>
              <a:rPr lang="en-US" sz="1600" b="1" dirty="0">
                <a:latin typeface="Arial" panose="020B0604020202020204" pitchFamily="34" charset="0"/>
                <a:cs typeface="Arial" panose="020B0604020202020204" pitchFamily="34" charset="0"/>
              </a:rPr>
              <a:t>(iv) Effects on Agriculture: </a:t>
            </a:r>
            <a:r>
              <a:rPr lang="en-US" sz="1600" dirty="0">
                <a:latin typeface="Arial" panose="020B0604020202020204" pitchFamily="34" charset="0"/>
                <a:cs typeface="Arial" panose="020B0604020202020204" pitchFamily="34" charset="0"/>
              </a:rPr>
              <a:t>There are different views regarding the effect of global warming on agriculture. It may show positive or negative effects on various types of crops in different regions of the world. Tropical and subtropical regions will be more affected since the average temperature in these regions is already on the higher side. Even a rise of 2°C may be quite harmful to crops. Soil moisture will decrease and </a:t>
            </a:r>
            <a:r>
              <a:rPr lang="en-US" sz="1600" dirty="0" err="1">
                <a:latin typeface="Arial" panose="020B0604020202020204" pitchFamily="34" charset="0"/>
                <a:cs typeface="Arial" panose="020B0604020202020204" pitchFamily="34" charset="0"/>
              </a:rPr>
              <a:t>evapo</a:t>
            </a:r>
            <a:r>
              <a:rPr lang="en-US" sz="1600" dirty="0">
                <a:latin typeface="Arial" panose="020B0604020202020204" pitchFamily="34" charset="0"/>
                <a:cs typeface="Arial" panose="020B0604020202020204" pitchFamily="34" charset="0"/>
              </a:rPr>
              <a:t>-transpiration will increase, which may drastically affect wheat and maize production. Increase in temperature and humidity will increase pest growth like the growth of vectors for various diseases. Pests will adapt to such changes better than the crops. To cope up with the changing situation drought resistant, heat resistant and pest resistant varieties of crops have to be developed</a:t>
            </a:r>
          </a:p>
        </p:txBody>
      </p:sp>
      <p:sp>
        <p:nvSpPr>
          <p:cNvPr id="3" name="Rectangle 2"/>
          <p:cNvSpPr/>
          <p:nvPr/>
        </p:nvSpPr>
        <p:spPr>
          <a:xfrm>
            <a:off x="152400" y="304800"/>
            <a:ext cx="83058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Impacts of Enhanced Greenhouse Effect                                      (Contd.)</a:t>
            </a:r>
          </a:p>
        </p:txBody>
      </p:sp>
    </p:spTree>
    <p:extLst>
      <p:ext uri="{BB962C8B-B14F-4D97-AF65-F5344CB8AC3E}">
        <p14:creationId xmlns:p14="http://schemas.microsoft.com/office/powerpoint/2010/main" val="771561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1"/>
          <p:cNvSpPr>
            <a:spLocks noChangeArrowheads="1"/>
          </p:cNvSpPr>
          <p:nvPr/>
        </p:nvSpPr>
        <p:spPr bwMode="auto">
          <a:xfrm>
            <a:off x="152400" y="152400"/>
            <a:ext cx="8750710" cy="6494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1600" b="1" dirty="0"/>
              <a:t>Slow down Global Warming</a:t>
            </a:r>
          </a:p>
          <a:p>
            <a:pPr eaLnBrk="1" hangingPunct="1"/>
            <a:r>
              <a:rPr lang="en-US" altLang="en-US" sz="1600" dirty="0"/>
              <a:t>To slow down enhanced global warming the following steps will be important:</a:t>
            </a:r>
          </a:p>
          <a:p>
            <a:pPr eaLnBrk="1" hangingPunct="1"/>
            <a:endParaRPr lang="en-US" altLang="en-US" sz="1600" dirty="0"/>
          </a:p>
          <a:p>
            <a:pPr eaLnBrk="1" hangingPunct="1"/>
            <a:r>
              <a:rPr lang="en-US" altLang="en-US" sz="1600" dirty="0"/>
              <a:t>(</a:t>
            </a:r>
            <a:r>
              <a:rPr lang="en-US" altLang="en-US" sz="1600" dirty="0" err="1"/>
              <a:t>i</a:t>
            </a:r>
            <a:r>
              <a:rPr lang="en-US" altLang="en-US" sz="1600" dirty="0"/>
              <a:t>) Cut down the current rate of use of CFCs and fossil fuel.</a:t>
            </a:r>
          </a:p>
          <a:p>
            <a:pPr eaLnBrk="1" hangingPunct="1"/>
            <a:endParaRPr lang="en-US" altLang="en-US" sz="1600" dirty="0"/>
          </a:p>
          <a:p>
            <a:pPr eaLnBrk="1" hangingPunct="1"/>
            <a:r>
              <a:rPr lang="en-US" altLang="en-US" sz="1600" dirty="0"/>
              <a:t>(ii) Use energy more efficiently.</a:t>
            </a:r>
          </a:p>
          <a:p>
            <a:pPr eaLnBrk="1" hangingPunct="1"/>
            <a:endParaRPr lang="en-US" altLang="en-US" sz="1600" dirty="0"/>
          </a:p>
          <a:p>
            <a:pPr eaLnBrk="1" hangingPunct="1"/>
            <a:r>
              <a:rPr lang="en-US" altLang="en-US" sz="1600" dirty="0"/>
              <a:t>(iii) Shift to renewable energy resources.</a:t>
            </a:r>
          </a:p>
          <a:p>
            <a:pPr eaLnBrk="1" hangingPunct="1"/>
            <a:endParaRPr lang="en-US" altLang="en-US" sz="1600" dirty="0"/>
          </a:p>
          <a:p>
            <a:pPr eaLnBrk="1" hangingPunct="1"/>
            <a:r>
              <a:rPr lang="en-US" altLang="en-US" sz="1600" dirty="0"/>
              <a:t>(iv) Increase Nuclear Power Plants for electricity production.</a:t>
            </a:r>
          </a:p>
          <a:p>
            <a:pPr eaLnBrk="1" hangingPunct="1"/>
            <a:endParaRPr lang="en-US" altLang="en-US" sz="1600" dirty="0"/>
          </a:p>
          <a:p>
            <a:pPr eaLnBrk="1" hangingPunct="1"/>
            <a:r>
              <a:rPr lang="en-US" altLang="en-US" sz="1600" dirty="0"/>
              <a:t>(v) Shift from coal to natural gas.</a:t>
            </a:r>
          </a:p>
          <a:p>
            <a:pPr eaLnBrk="1" hangingPunct="1"/>
            <a:endParaRPr lang="en-US" altLang="en-US" sz="1600" dirty="0"/>
          </a:p>
          <a:p>
            <a:pPr eaLnBrk="1" hangingPunct="1"/>
            <a:r>
              <a:rPr lang="en-US" altLang="en-US" sz="1600" dirty="0"/>
              <a:t>(vi) Trap and use methane as a fuel.</a:t>
            </a:r>
          </a:p>
          <a:p>
            <a:pPr eaLnBrk="1" hangingPunct="1"/>
            <a:endParaRPr lang="en-US" altLang="en-US" sz="1600" dirty="0"/>
          </a:p>
          <a:p>
            <a:pPr eaLnBrk="1" hangingPunct="1"/>
            <a:r>
              <a:rPr lang="en-US" altLang="en-US" sz="1600" dirty="0"/>
              <a:t>(vii) Reduce beef production.</a:t>
            </a:r>
          </a:p>
          <a:p>
            <a:pPr eaLnBrk="1" hangingPunct="1"/>
            <a:endParaRPr lang="en-US" altLang="en-US" sz="1600" dirty="0"/>
          </a:p>
          <a:p>
            <a:pPr eaLnBrk="1" hangingPunct="1"/>
            <a:r>
              <a:rPr lang="en-US" altLang="en-US" sz="1600" dirty="0"/>
              <a:t>(viii) Adopt sustainable agriculture.</a:t>
            </a:r>
          </a:p>
          <a:p>
            <a:pPr eaLnBrk="1" hangingPunct="1"/>
            <a:endParaRPr lang="en-US" altLang="en-US" sz="1600" dirty="0"/>
          </a:p>
          <a:p>
            <a:pPr eaLnBrk="1" hangingPunct="1"/>
            <a:r>
              <a:rPr lang="en-US" altLang="en-US" sz="1600" dirty="0"/>
              <a:t>(ix) Stabilize population growth.</a:t>
            </a:r>
          </a:p>
          <a:p>
            <a:pPr eaLnBrk="1" hangingPunct="1"/>
            <a:endParaRPr lang="en-US" altLang="en-US" sz="1600" dirty="0"/>
          </a:p>
          <a:p>
            <a:pPr eaLnBrk="1" hangingPunct="1"/>
            <a:r>
              <a:rPr lang="en-US" altLang="en-US" sz="1600" dirty="0"/>
              <a:t>(x) Efficiently remove CO2 from smoke stacks.</a:t>
            </a:r>
          </a:p>
          <a:p>
            <a:pPr eaLnBrk="1" hangingPunct="1"/>
            <a:endParaRPr lang="en-US" altLang="en-US" sz="1600" dirty="0"/>
          </a:p>
          <a:p>
            <a:pPr eaLnBrk="1" hangingPunct="1"/>
            <a:r>
              <a:rPr lang="en-US" altLang="en-US" sz="1600" dirty="0"/>
              <a:t>(xi) Plant more trees.</a:t>
            </a:r>
          </a:p>
          <a:p>
            <a:pPr eaLnBrk="1" hangingPunct="1"/>
            <a:endParaRPr lang="en-US" altLang="en-US" sz="1600" dirty="0"/>
          </a:p>
          <a:p>
            <a:pPr eaLnBrk="1" hangingPunct="1"/>
            <a:r>
              <a:rPr lang="en-US" altLang="en-US" sz="1600" dirty="0"/>
              <a:t>(xii) Remove atmospheric CO2 by utilizing photosynthetic algae.</a:t>
            </a:r>
          </a:p>
        </p:txBody>
      </p:sp>
    </p:spTree>
    <p:extLst>
      <p:ext uri="{BB962C8B-B14F-4D97-AF65-F5344CB8AC3E}">
        <p14:creationId xmlns:p14="http://schemas.microsoft.com/office/powerpoint/2010/main" val="24476563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486</TotalTime>
  <Words>2645</Words>
  <Application>Microsoft Office PowerPoint</Application>
  <PresentationFormat>On-screen Show (4:3)</PresentationFormat>
  <Paragraphs>228</Paragraphs>
  <Slides>32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32</vt:i4>
      </vt:variant>
    </vt:vector>
  </HeadingPairs>
  <TitlesOfParts>
    <vt:vector size="35" baseType="lpstr">
      <vt:lpstr>Arial</vt:lpstr>
      <vt:lpstr>Calibri</vt:lpstr>
      <vt:lpstr>Office Theme</vt:lpstr>
      <vt:lpstr>Environmental Issues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Madhuben Sharma</dc:creator>
  <cp:lastModifiedBy>Ayesha Tanwar</cp:lastModifiedBy>
  <cp:revision>44</cp:revision>
  <dcterms:created xsi:type="dcterms:W3CDTF">2020-04-15T06:22:21Z</dcterms:created>
  <dcterms:modified xsi:type="dcterms:W3CDTF">2025-10-01T08:31:24Z</dcterms:modified>
</cp:coreProperties>
</file>